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  <a:srgbClr val="B48022"/>
    <a:srgbClr val="FFCC00"/>
    <a:srgbClr val="FFCCCC"/>
    <a:srgbClr val="FFCCFF"/>
    <a:srgbClr val="32DE84"/>
    <a:srgbClr val="E82828"/>
    <a:srgbClr val="BA6016"/>
    <a:srgbClr val="EEA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8D7CD-9850-40E6-B89D-69996103B35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72"/>
            <a:ext cx="5389563" cy="3884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172"/>
            <a:ext cx="2919413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172"/>
            <a:ext cx="2919412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319E2-CD14-431C-B14D-C46D340C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72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33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52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4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36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30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6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54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26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58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3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4FB6-9494-4899-B26C-94B01824668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B0B1-FC41-4583-BA3D-854EBBC79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70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jpg"/><Relationship Id="rId7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B24F87-FE41-4EC7-936C-CCDB3F414BE7}"/>
              </a:ext>
            </a:extLst>
          </p:cNvPr>
          <p:cNvSpPr/>
          <p:nvPr/>
        </p:nvSpPr>
        <p:spPr>
          <a:xfrm>
            <a:off x="565181" y="1643110"/>
            <a:ext cx="60268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将棋は、年齢、性別、体力に関係なくルールを覚えれば誰でも楽しめるゲームです。右脳の活性化にもなり集中力がアップすると言われています。初心者も大歓迎</a:t>
            </a:r>
            <a:r>
              <a:rPr lang="en-US" altLang="ja-JP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!!</a:t>
            </a:r>
          </a:p>
          <a:p>
            <a:r>
              <a:rPr lang="ja-JP" altLang="en-US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みなさんの参加をおまちしております。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497721D-391D-433E-98C1-5A43E1E2F5EB}"/>
              </a:ext>
            </a:extLst>
          </p:cNvPr>
          <p:cNvSpPr/>
          <p:nvPr/>
        </p:nvSpPr>
        <p:spPr>
          <a:xfrm>
            <a:off x="775500" y="3845965"/>
            <a:ext cx="541396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b="1" kern="100" dirty="0">
                <a:latin typeface="+mj-ea"/>
                <a:cs typeface="Times New Roman" panose="02020603050405020304" pitchFamily="18" charset="0"/>
              </a:rPr>
              <a:t>　　　</a:t>
            </a:r>
            <a:r>
              <a:rPr lang="ja-JP" altLang="ja-JP" sz="2800" b="1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2000" b="1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endParaRPr lang="en-US" altLang="ja-JP" sz="2000" b="1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3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26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日・</a:t>
            </a: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29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日　９：３０～１２</a:t>
            </a: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: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００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将棋ルール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説明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、対局、詰将棋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、級位検定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3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30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日　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≪将棋大会≫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　　　◇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開会式　９：３０～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　　　　トーナメント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方式により大会を開催します。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　　　　敗者は交流試合をします。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indent="810260" algn="just">
              <a:spcAft>
                <a:spcPts val="0"/>
              </a:spcAft>
            </a:pP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◇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表彰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式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・閉会式　１１：３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０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～１２：００</a:t>
            </a:r>
          </a:p>
          <a:p>
            <a:pPr indent="810260" algn="just">
              <a:spcAft>
                <a:spcPts val="0"/>
              </a:spcAft>
            </a:pP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参加者全員に参加賞があ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り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ま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す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indent="810260" algn="just">
              <a:spcAft>
                <a:spcPts val="0"/>
              </a:spcAft>
            </a:pPr>
            <a:endParaRPr lang="en-US" altLang="ja-JP" sz="14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539C654-B9FB-4AC8-B7AE-CECABB7A3E6F}"/>
              </a:ext>
            </a:extLst>
          </p:cNvPr>
          <p:cNvSpPr/>
          <p:nvPr/>
        </p:nvSpPr>
        <p:spPr>
          <a:xfrm>
            <a:off x="9114065" y="5194447"/>
            <a:ext cx="46837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3</a:t>
            </a:r>
            <a:r>
              <a:rPr lang="ja-JP" altLang="en-US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23</a:t>
            </a:r>
            <a:r>
              <a:rPr lang="ja-JP" altLang="en-US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日・</a:t>
            </a:r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24</a:t>
            </a:r>
            <a:r>
              <a:rPr lang="ja-JP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</a:t>
            </a:r>
            <a:r>
              <a:rPr lang="ja-JP" altLang="en-US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・</a:t>
            </a:r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26</a:t>
            </a:r>
            <a:r>
              <a:rPr lang="ja-JP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日・</a:t>
            </a:r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27</a:t>
            </a:r>
            <a:r>
              <a:rPr lang="ja-JP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</a:t>
            </a:r>
            <a:r>
              <a:rPr lang="ja-JP" altLang="en-US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4</a:t>
            </a:r>
            <a:r>
              <a:rPr lang="ja-JP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日間）</a:t>
            </a:r>
            <a:endParaRPr lang="en-US" altLang="ja-JP" sz="2000" b="1" kern="100" dirty="0">
              <a:ln w="1270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　　　　　　　　　　</a:t>
            </a:r>
            <a:r>
              <a:rPr lang="en-US" altLang="ja-JP" sz="1200" b="1" kern="10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２５日はお休みです。</a:t>
            </a:r>
            <a:endParaRPr lang="ja-JP" altLang="en-US" sz="120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196B8BCE-E7A2-422C-AB2E-1B4C55A3B789}"/>
              </a:ext>
            </a:extLst>
          </p:cNvPr>
          <p:cNvSpPr/>
          <p:nvPr/>
        </p:nvSpPr>
        <p:spPr>
          <a:xfrm>
            <a:off x="565181" y="6020851"/>
            <a:ext cx="5683209" cy="2721019"/>
          </a:xfrm>
          <a:prstGeom prst="roundRect">
            <a:avLst>
              <a:gd name="adj" fmla="val 35130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1B753E14-6FA0-420D-95AF-34D95DC711B2}"/>
              </a:ext>
            </a:extLst>
          </p:cNvPr>
          <p:cNvSpPr/>
          <p:nvPr/>
        </p:nvSpPr>
        <p:spPr>
          <a:xfrm>
            <a:off x="3813412" y="8678254"/>
            <a:ext cx="2511495" cy="990250"/>
          </a:xfrm>
          <a:prstGeom prst="roundRect">
            <a:avLst>
              <a:gd name="adj" fmla="val 50000"/>
            </a:avLst>
          </a:prstGeom>
          <a:solidFill>
            <a:srgbClr val="FF33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問い合せ・申込み先</a:t>
            </a:r>
            <a:endParaRPr kumimoji="1"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山目市民センター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☎２１</a:t>
            </a:r>
            <a:r>
              <a:rPr kumimoji="1" lang="en-US" altLang="ja-JP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２１０４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7EA5805-7D3C-4A35-8C1A-15EF8CC6B098}"/>
              </a:ext>
            </a:extLst>
          </p:cNvPr>
          <p:cNvSpPr/>
          <p:nvPr/>
        </p:nvSpPr>
        <p:spPr>
          <a:xfrm>
            <a:off x="135770" y="3043184"/>
            <a:ext cx="1279460" cy="1010691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開催日</a:t>
            </a:r>
            <a:endParaRPr kumimoji="1" lang="en-US" altLang="ja-JP" sz="2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kumimoji="1" lang="en-US" altLang="ja-JP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回）</a:t>
            </a:r>
            <a:endParaRPr kumimoji="1" lang="en-US" altLang="ja-JP" sz="2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　</a:t>
            </a:r>
          </a:p>
        </p:txBody>
      </p:sp>
      <p:pic>
        <p:nvPicPr>
          <p:cNvPr id="3" name="図 2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B341AEBD-D6D0-4753-B116-902E8B66C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346" y="6633969"/>
            <a:ext cx="1469066" cy="1469066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6192F04-C917-47C3-AAA1-B2C9FA52448F}"/>
              </a:ext>
            </a:extLst>
          </p:cNvPr>
          <p:cNvSpPr/>
          <p:nvPr/>
        </p:nvSpPr>
        <p:spPr>
          <a:xfrm>
            <a:off x="0" y="237496"/>
            <a:ext cx="6743489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b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</a:t>
            </a:r>
            <a:br>
              <a:rPr lang="en-US" altLang="ja-JP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endParaRPr lang="ja-JP" altLang="en-US" sz="6400" dirty="0">
              <a:ln w="190500">
                <a:solidFill>
                  <a:schemeClr val="tx1"/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9FA4697-5F20-4E43-B2C8-7B934D0A33D8}"/>
              </a:ext>
            </a:extLst>
          </p:cNvPr>
          <p:cNvSpPr/>
          <p:nvPr/>
        </p:nvSpPr>
        <p:spPr>
          <a:xfrm>
            <a:off x="342035" y="96024"/>
            <a:ext cx="6656554" cy="270843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山目市民センター令和</a:t>
            </a: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年度少年事業</a:t>
            </a:r>
            <a:b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</a:t>
            </a:r>
            <a:r>
              <a:rPr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7000" dirty="0">
                <a:ln>
                  <a:solidFill>
                    <a:srgbClr val="FF3300"/>
                  </a:solidFill>
                </a:ln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春休み将棋教室</a:t>
            </a:r>
            <a:br>
              <a:rPr lang="en-US" altLang="ja-JP" sz="1200" dirty="0">
                <a:ln>
                  <a:solidFill>
                    <a:srgbClr val="FF3300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endParaRPr lang="ja-JP" altLang="en-US" sz="6400" dirty="0">
              <a:ln w="635">
                <a:solidFill>
                  <a:srgbClr val="FF330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" name="図 9" descr="白黒の写真に文字の書かれた紙&#10;&#10;低い精度で自動的に生成された説明">
            <a:extLst>
              <a:ext uri="{FF2B5EF4-FFF2-40B4-BE49-F238E27FC236}">
                <a16:creationId xmlns:a16="http://schemas.microsoft.com/office/drawing/2014/main" id="{1DE99BA8-F52D-43C0-9A56-74F5CDA4C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90401" y="4522670"/>
            <a:ext cx="1353149" cy="1663708"/>
          </a:xfrm>
          <a:prstGeom prst="rect">
            <a:avLst/>
          </a:prstGeom>
        </p:spPr>
      </p:pic>
      <p:pic>
        <p:nvPicPr>
          <p:cNvPr id="1026" name="Picture 2" descr="将棋の駒イラスト（と金）">
            <a:extLst>
              <a:ext uri="{FF2B5EF4-FFF2-40B4-BE49-F238E27FC236}">
                <a16:creationId xmlns:a16="http://schemas.microsoft.com/office/drawing/2014/main" id="{1B4BBDC2-2B5D-43D6-B331-6A0186BBC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7678" y="5287893"/>
            <a:ext cx="1355205" cy="17069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図 16" descr="文字が書かれた看板&#10;&#10;自動的に生成された説明">
            <a:extLst>
              <a:ext uri="{FF2B5EF4-FFF2-40B4-BE49-F238E27FC236}">
                <a16:creationId xmlns:a16="http://schemas.microsoft.com/office/drawing/2014/main" id="{B7AD0DD7-B6DD-4B7F-A7E9-C611FA139F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1236">
            <a:off x="65850" y="148483"/>
            <a:ext cx="793145" cy="793145"/>
          </a:xfrm>
          <a:prstGeom prst="rect">
            <a:avLst/>
          </a:prstGeom>
        </p:spPr>
      </p:pic>
      <p:pic>
        <p:nvPicPr>
          <p:cNvPr id="29" name="図 28" descr="文字が書かれた看板&#10;&#10;自動的に生成された説明">
            <a:extLst>
              <a:ext uri="{FF2B5EF4-FFF2-40B4-BE49-F238E27FC236}">
                <a16:creationId xmlns:a16="http://schemas.microsoft.com/office/drawing/2014/main" id="{EDEDCB49-951C-4353-9EBF-D6E97E519C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8670" y="4493024"/>
            <a:ext cx="1341984" cy="134198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2" name="図 31" descr="文字が書かれた看板&#10;&#10;自動的に生成された説明">
            <a:extLst>
              <a:ext uri="{FF2B5EF4-FFF2-40B4-BE49-F238E27FC236}">
                <a16:creationId xmlns:a16="http://schemas.microsoft.com/office/drawing/2014/main" id="{FA5190D6-BC74-4A57-9698-6D4F18FBA5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5923" y="2470021"/>
            <a:ext cx="1341984" cy="1341984"/>
          </a:xfrm>
          <a:prstGeom prst="rect">
            <a:avLst/>
          </a:prstGeom>
        </p:spPr>
      </p:pic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EA2EE9F2-65FC-4DC0-99D7-9812A8C9113C}"/>
              </a:ext>
            </a:extLst>
          </p:cNvPr>
          <p:cNvSpPr/>
          <p:nvPr/>
        </p:nvSpPr>
        <p:spPr>
          <a:xfrm>
            <a:off x="1566792" y="3056305"/>
            <a:ext cx="1602854" cy="1053470"/>
          </a:xfrm>
          <a:custGeom>
            <a:avLst/>
            <a:gdLst>
              <a:gd name="connsiteX0" fmla="*/ 0 w 1602854"/>
              <a:gd name="connsiteY0" fmla="*/ 354061 h 1053470"/>
              <a:gd name="connsiteX1" fmla="*/ 354061 w 1602854"/>
              <a:gd name="connsiteY1" fmla="*/ 0 h 1053470"/>
              <a:gd name="connsiteX2" fmla="*/ 1248793 w 1602854"/>
              <a:gd name="connsiteY2" fmla="*/ 0 h 1053470"/>
              <a:gd name="connsiteX3" fmla="*/ 1602854 w 1602854"/>
              <a:gd name="connsiteY3" fmla="*/ 354061 h 1053470"/>
              <a:gd name="connsiteX4" fmla="*/ 1602854 w 1602854"/>
              <a:gd name="connsiteY4" fmla="*/ 699409 h 1053470"/>
              <a:gd name="connsiteX5" fmla="*/ 1248793 w 1602854"/>
              <a:gd name="connsiteY5" fmla="*/ 1053470 h 1053470"/>
              <a:gd name="connsiteX6" fmla="*/ 354061 w 1602854"/>
              <a:gd name="connsiteY6" fmla="*/ 1053470 h 1053470"/>
              <a:gd name="connsiteX7" fmla="*/ 0 w 1602854"/>
              <a:gd name="connsiteY7" fmla="*/ 699409 h 1053470"/>
              <a:gd name="connsiteX8" fmla="*/ 0 w 1602854"/>
              <a:gd name="connsiteY8" fmla="*/ 354061 h 105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2854" h="1053470" extrusionOk="0">
                <a:moveTo>
                  <a:pt x="0" y="354061"/>
                </a:moveTo>
                <a:cubicBezTo>
                  <a:pt x="-8053" y="164928"/>
                  <a:pt x="177268" y="29552"/>
                  <a:pt x="354061" y="0"/>
                </a:cubicBezTo>
                <a:cubicBezTo>
                  <a:pt x="502896" y="-68780"/>
                  <a:pt x="1082155" y="51724"/>
                  <a:pt x="1248793" y="0"/>
                </a:cubicBezTo>
                <a:cubicBezTo>
                  <a:pt x="1441328" y="2411"/>
                  <a:pt x="1589267" y="132087"/>
                  <a:pt x="1602854" y="354061"/>
                </a:cubicBezTo>
                <a:cubicBezTo>
                  <a:pt x="1621870" y="401136"/>
                  <a:pt x="1600826" y="619227"/>
                  <a:pt x="1602854" y="699409"/>
                </a:cubicBezTo>
                <a:cubicBezTo>
                  <a:pt x="1627507" y="923397"/>
                  <a:pt x="1470445" y="1052055"/>
                  <a:pt x="1248793" y="1053470"/>
                </a:cubicBezTo>
                <a:cubicBezTo>
                  <a:pt x="1004497" y="1066895"/>
                  <a:pt x="545236" y="1018459"/>
                  <a:pt x="354061" y="1053470"/>
                </a:cubicBezTo>
                <a:cubicBezTo>
                  <a:pt x="182164" y="1056167"/>
                  <a:pt x="18430" y="903549"/>
                  <a:pt x="0" y="699409"/>
                </a:cubicBezTo>
                <a:cubicBezTo>
                  <a:pt x="-28728" y="625047"/>
                  <a:pt x="-17542" y="407702"/>
                  <a:pt x="0" y="35406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772922437">
                  <a:prstGeom prst="roundRect">
                    <a:avLst>
                      <a:gd name="adj" fmla="val 33609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r>
              <a:rPr kumimoji="1" lang="en-US" altLang="ja-JP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２６</a:t>
            </a:r>
            <a:endParaRPr kumimoji="1" lang="en-US" altLang="ja-JP" sz="2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（金）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467132F6-5A07-4341-80C0-7672B0C54966}"/>
              </a:ext>
            </a:extLst>
          </p:cNvPr>
          <p:cNvSpPr/>
          <p:nvPr/>
        </p:nvSpPr>
        <p:spPr>
          <a:xfrm>
            <a:off x="3317976" y="3065420"/>
            <a:ext cx="1602854" cy="1053470"/>
          </a:xfrm>
          <a:custGeom>
            <a:avLst/>
            <a:gdLst>
              <a:gd name="connsiteX0" fmla="*/ 0 w 1602854"/>
              <a:gd name="connsiteY0" fmla="*/ 354061 h 1053470"/>
              <a:gd name="connsiteX1" fmla="*/ 354061 w 1602854"/>
              <a:gd name="connsiteY1" fmla="*/ 0 h 1053470"/>
              <a:gd name="connsiteX2" fmla="*/ 1248793 w 1602854"/>
              <a:gd name="connsiteY2" fmla="*/ 0 h 1053470"/>
              <a:gd name="connsiteX3" fmla="*/ 1602854 w 1602854"/>
              <a:gd name="connsiteY3" fmla="*/ 354061 h 1053470"/>
              <a:gd name="connsiteX4" fmla="*/ 1602854 w 1602854"/>
              <a:gd name="connsiteY4" fmla="*/ 699409 h 1053470"/>
              <a:gd name="connsiteX5" fmla="*/ 1248793 w 1602854"/>
              <a:gd name="connsiteY5" fmla="*/ 1053470 h 1053470"/>
              <a:gd name="connsiteX6" fmla="*/ 354061 w 1602854"/>
              <a:gd name="connsiteY6" fmla="*/ 1053470 h 1053470"/>
              <a:gd name="connsiteX7" fmla="*/ 0 w 1602854"/>
              <a:gd name="connsiteY7" fmla="*/ 699409 h 1053470"/>
              <a:gd name="connsiteX8" fmla="*/ 0 w 1602854"/>
              <a:gd name="connsiteY8" fmla="*/ 354061 h 105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2854" h="1053470" extrusionOk="0">
                <a:moveTo>
                  <a:pt x="0" y="354061"/>
                </a:moveTo>
                <a:cubicBezTo>
                  <a:pt x="-8053" y="164928"/>
                  <a:pt x="177268" y="29552"/>
                  <a:pt x="354061" y="0"/>
                </a:cubicBezTo>
                <a:cubicBezTo>
                  <a:pt x="502896" y="-68780"/>
                  <a:pt x="1082155" y="51724"/>
                  <a:pt x="1248793" y="0"/>
                </a:cubicBezTo>
                <a:cubicBezTo>
                  <a:pt x="1441328" y="2411"/>
                  <a:pt x="1589267" y="132087"/>
                  <a:pt x="1602854" y="354061"/>
                </a:cubicBezTo>
                <a:cubicBezTo>
                  <a:pt x="1621870" y="401136"/>
                  <a:pt x="1600826" y="619227"/>
                  <a:pt x="1602854" y="699409"/>
                </a:cubicBezTo>
                <a:cubicBezTo>
                  <a:pt x="1627507" y="923397"/>
                  <a:pt x="1470445" y="1052055"/>
                  <a:pt x="1248793" y="1053470"/>
                </a:cubicBezTo>
                <a:cubicBezTo>
                  <a:pt x="1004497" y="1066895"/>
                  <a:pt x="545236" y="1018459"/>
                  <a:pt x="354061" y="1053470"/>
                </a:cubicBezTo>
                <a:cubicBezTo>
                  <a:pt x="182164" y="1056167"/>
                  <a:pt x="18430" y="903549"/>
                  <a:pt x="0" y="699409"/>
                </a:cubicBezTo>
                <a:cubicBezTo>
                  <a:pt x="-28728" y="625047"/>
                  <a:pt x="-17542" y="407702"/>
                  <a:pt x="0" y="354061"/>
                </a:cubicBezTo>
                <a:close/>
              </a:path>
            </a:pathLst>
          </a:custGeom>
          <a:noFill/>
          <a:ln w="381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772922437">
                  <a:prstGeom prst="roundRect">
                    <a:avLst>
                      <a:gd name="adj" fmla="val 33609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r>
              <a:rPr kumimoji="1" lang="en-US" altLang="ja-JP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２９</a:t>
            </a:r>
            <a:endParaRPr kumimoji="1" lang="en-US" altLang="ja-JP" sz="2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（月）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8BB5F7AC-02B7-4013-8510-117694380CD5}"/>
              </a:ext>
            </a:extLst>
          </p:cNvPr>
          <p:cNvSpPr/>
          <p:nvPr/>
        </p:nvSpPr>
        <p:spPr>
          <a:xfrm>
            <a:off x="5069160" y="3052864"/>
            <a:ext cx="1602854" cy="1053470"/>
          </a:xfrm>
          <a:custGeom>
            <a:avLst/>
            <a:gdLst>
              <a:gd name="connsiteX0" fmla="*/ 0 w 1602854"/>
              <a:gd name="connsiteY0" fmla="*/ 354061 h 1053470"/>
              <a:gd name="connsiteX1" fmla="*/ 354061 w 1602854"/>
              <a:gd name="connsiteY1" fmla="*/ 0 h 1053470"/>
              <a:gd name="connsiteX2" fmla="*/ 1248793 w 1602854"/>
              <a:gd name="connsiteY2" fmla="*/ 0 h 1053470"/>
              <a:gd name="connsiteX3" fmla="*/ 1602854 w 1602854"/>
              <a:gd name="connsiteY3" fmla="*/ 354061 h 1053470"/>
              <a:gd name="connsiteX4" fmla="*/ 1602854 w 1602854"/>
              <a:gd name="connsiteY4" fmla="*/ 699409 h 1053470"/>
              <a:gd name="connsiteX5" fmla="*/ 1248793 w 1602854"/>
              <a:gd name="connsiteY5" fmla="*/ 1053470 h 1053470"/>
              <a:gd name="connsiteX6" fmla="*/ 354061 w 1602854"/>
              <a:gd name="connsiteY6" fmla="*/ 1053470 h 1053470"/>
              <a:gd name="connsiteX7" fmla="*/ 0 w 1602854"/>
              <a:gd name="connsiteY7" fmla="*/ 699409 h 1053470"/>
              <a:gd name="connsiteX8" fmla="*/ 0 w 1602854"/>
              <a:gd name="connsiteY8" fmla="*/ 354061 h 105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2854" h="1053470" extrusionOk="0">
                <a:moveTo>
                  <a:pt x="0" y="354061"/>
                </a:moveTo>
                <a:cubicBezTo>
                  <a:pt x="-8053" y="164928"/>
                  <a:pt x="177268" y="29552"/>
                  <a:pt x="354061" y="0"/>
                </a:cubicBezTo>
                <a:cubicBezTo>
                  <a:pt x="502896" y="-68780"/>
                  <a:pt x="1082155" y="51724"/>
                  <a:pt x="1248793" y="0"/>
                </a:cubicBezTo>
                <a:cubicBezTo>
                  <a:pt x="1441328" y="2411"/>
                  <a:pt x="1589267" y="132087"/>
                  <a:pt x="1602854" y="354061"/>
                </a:cubicBezTo>
                <a:cubicBezTo>
                  <a:pt x="1621870" y="401136"/>
                  <a:pt x="1600826" y="619227"/>
                  <a:pt x="1602854" y="699409"/>
                </a:cubicBezTo>
                <a:cubicBezTo>
                  <a:pt x="1627507" y="923397"/>
                  <a:pt x="1470445" y="1052055"/>
                  <a:pt x="1248793" y="1053470"/>
                </a:cubicBezTo>
                <a:cubicBezTo>
                  <a:pt x="1004497" y="1066895"/>
                  <a:pt x="545236" y="1018459"/>
                  <a:pt x="354061" y="1053470"/>
                </a:cubicBezTo>
                <a:cubicBezTo>
                  <a:pt x="182164" y="1056167"/>
                  <a:pt x="18430" y="903549"/>
                  <a:pt x="0" y="699409"/>
                </a:cubicBezTo>
                <a:cubicBezTo>
                  <a:pt x="-28728" y="625047"/>
                  <a:pt x="-17542" y="407702"/>
                  <a:pt x="0" y="354061"/>
                </a:cubicBezTo>
                <a:close/>
              </a:path>
            </a:pathLst>
          </a:custGeom>
          <a:noFill/>
          <a:ln w="381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772922437">
                  <a:prstGeom prst="roundRect">
                    <a:avLst>
                      <a:gd name="adj" fmla="val 33609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r>
              <a:rPr kumimoji="1" lang="en-US" altLang="ja-JP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３０</a:t>
            </a:r>
            <a:endParaRPr kumimoji="1" lang="en-US" altLang="ja-JP" sz="2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（火）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A51DE4E-1C5E-4996-8E7B-D47113EB57F8}"/>
              </a:ext>
            </a:extLst>
          </p:cNvPr>
          <p:cNvSpPr/>
          <p:nvPr/>
        </p:nvSpPr>
        <p:spPr>
          <a:xfrm>
            <a:off x="462422" y="6395596"/>
            <a:ext cx="5989990" cy="20912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en-US" altLang="ja-JP" sz="1800" b="1" kern="100" dirty="0"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〇主　催　　山目市民センター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開催場所　山目市民センター会議室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・創作室</a:t>
            </a:r>
            <a:endParaRPr lang="ja-JP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対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象　　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市内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小学生</a:t>
            </a: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定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員　　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１６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名</a:t>
            </a: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講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師　　一関将棋同好会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会員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L="977900" indent="-977900"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〇参加料　　無料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L="977900" indent="-977900"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〇持ち物　　うわばき、水分補給用の飲み物、マスク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L="977900" indent="-977900"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申込み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３月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２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日（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火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）９時から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電話で受付け　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L="977900" indent="-977900"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　　　　　　定員になり次第締め切り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L="977900" indent="-977900" algn="just"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　　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EF8EBA8F-750C-4B00-B550-17C617CB5A2B}"/>
              </a:ext>
            </a:extLst>
          </p:cNvPr>
          <p:cNvSpPr/>
          <p:nvPr/>
        </p:nvSpPr>
        <p:spPr>
          <a:xfrm>
            <a:off x="342035" y="8741870"/>
            <a:ext cx="3086965" cy="864641"/>
          </a:xfrm>
          <a:prstGeom prst="roundRect">
            <a:avLst>
              <a:gd name="adj" fmla="val 50000"/>
            </a:avLst>
          </a:prstGeom>
          <a:solidFill>
            <a:srgbClr val="FFCCCC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u="sng" dirty="0">
                <a:solidFill>
                  <a:schemeClr val="tx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お　願　い</a:t>
            </a:r>
            <a:endParaRPr kumimoji="1" lang="en-US" altLang="ja-JP" sz="1400" u="sng" dirty="0">
              <a:solidFill>
                <a:schemeClr val="tx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感染症予防対策としてマスクの</a:t>
            </a:r>
            <a:endParaRPr kumimoji="1" lang="en-US" altLang="ja-JP" sz="1200" dirty="0">
              <a:solidFill>
                <a:schemeClr val="tx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着用、検温、手指の消毒を実施します。</a:t>
            </a:r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FE8BD510-1FF8-4F82-B7A3-4C1F35546C73}"/>
              </a:ext>
            </a:extLst>
          </p:cNvPr>
          <p:cNvSpPr/>
          <p:nvPr/>
        </p:nvSpPr>
        <p:spPr>
          <a:xfrm rot="601646">
            <a:off x="4907904" y="289920"/>
            <a:ext cx="1883023" cy="403103"/>
          </a:xfrm>
          <a:prstGeom prst="wedgeEllipseCallout">
            <a:avLst>
              <a:gd name="adj1" fmla="val -10908"/>
              <a:gd name="adj2" fmla="val 9086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参加者募集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E45163E4-BF1B-41EE-ABE7-B1291CD446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624" y="2195066"/>
            <a:ext cx="622566" cy="622566"/>
          </a:xfrm>
          <a:prstGeom prst="rect">
            <a:avLst/>
          </a:prstGeom>
        </p:spPr>
      </p:pic>
      <p:sp>
        <p:nvSpPr>
          <p:cNvPr id="2" name="楕円 1">
            <a:extLst>
              <a:ext uri="{FF2B5EF4-FFF2-40B4-BE49-F238E27FC236}">
                <a16:creationId xmlns:a16="http://schemas.microsoft.com/office/drawing/2014/main" id="{51E345C7-9EF5-4983-A27A-8A084D9436B0}"/>
              </a:ext>
            </a:extLst>
          </p:cNvPr>
          <p:cNvSpPr/>
          <p:nvPr/>
        </p:nvSpPr>
        <p:spPr>
          <a:xfrm>
            <a:off x="342035" y="4308887"/>
            <a:ext cx="421101" cy="772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日程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14A5548-E3CC-4C44-AD82-A5CC9A793713}"/>
              </a:ext>
            </a:extLst>
          </p:cNvPr>
          <p:cNvCxnSpPr/>
          <p:nvPr/>
        </p:nvCxnSpPr>
        <p:spPr>
          <a:xfrm>
            <a:off x="302525" y="2857417"/>
            <a:ext cx="6138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738BA93-6EB3-49AB-8E3C-A3C42B35EC87}"/>
              </a:ext>
            </a:extLst>
          </p:cNvPr>
          <p:cNvSpPr/>
          <p:nvPr/>
        </p:nvSpPr>
        <p:spPr>
          <a:xfrm>
            <a:off x="3256464" y="491471"/>
            <a:ext cx="1490568" cy="370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　ょ　う　ぎ</a:t>
            </a:r>
          </a:p>
        </p:txBody>
      </p:sp>
    </p:spTree>
    <p:extLst>
      <p:ext uri="{BB962C8B-B14F-4D97-AF65-F5344CB8AC3E}">
        <p14:creationId xmlns:p14="http://schemas.microsoft.com/office/powerpoint/2010/main" val="102296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 descr="図形, 円&#10;&#10;自動的に生成された説明">
            <a:extLst>
              <a:ext uri="{FF2B5EF4-FFF2-40B4-BE49-F238E27FC236}">
                <a16:creationId xmlns:a16="http://schemas.microsoft.com/office/drawing/2014/main" id="{736FFD1D-D121-48C3-8591-D60D6983BF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32"/>
          <a:stretch/>
        </p:blipFill>
        <p:spPr>
          <a:xfrm>
            <a:off x="128860" y="4256375"/>
            <a:ext cx="6555850" cy="5555186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B24F87-FE41-4EC7-936C-CCDB3F414BE7}"/>
              </a:ext>
            </a:extLst>
          </p:cNvPr>
          <p:cNvSpPr/>
          <p:nvPr/>
        </p:nvSpPr>
        <p:spPr>
          <a:xfrm>
            <a:off x="565181" y="1643110"/>
            <a:ext cx="60268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将棋は、年齢、性別、体力に関係なくルールを覚えれば誰でも楽しめるゲームです。右脳の活性化にもなり集中力がアップすると言われています。初心者も大歓迎</a:t>
            </a:r>
            <a:r>
              <a:rPr lang="en-US" altLang="ja-JP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!!</a:t>
            </a:r>
          </a:p>
          <a:p>
            <a:r>
              <a:rPr lang="ja-JP" altLang="en-US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みなさんの参加をおまちしております。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497721D-391D-433E-98C1-5A43E1E2F5EB}"/>
              </a:ext>
            </a:extLst>
          </p:cNvPr>
          <p:cNvSpPr/>
          <p:nvPr/>
        </p:nvSpPr>
        <p:spPr>
          <a:xfrm>
            <a:off x="775500" y="3845965"/>
            <a:ext cx="541396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b="1" kern="100" dirty="0">
                <a:latin typeface="+mj-ea"/>
                <a:cs typeface="Times New Roman" panose="02020603050405020304" pitchFamily="18" charset="0"/>
              </a:rPr>
              <a:t>　　　</a:t>
            </a:r>
            <a:r>
              <a:rPr lang="ja-JP" altLang="ja-JP" sz="2800" b="1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2000" b="1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endParaRPr lang="en-US" altLang="ja-JP" sz="2000" b="1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3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26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日・</a:t>
            </a: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29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日　９：３０～１２</a:t>
            </a: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: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００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将棋ルール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説明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、対局、詰将棋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、級位検定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3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30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日　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≪将棋大会≫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　　　◇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開会式　９：３０～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　　　　トーナメント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方式により大会を開催します。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　　　　敗者は交流試合をします。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indent="810260" algn="just">
              <a:spcAft>
                <a:spcPts val="0"/>
              </a:spcAft>
            </a:pP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◇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表彰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式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・閉会式　１１：３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０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～１２：００</a:t>
            </a:r>
          </a:p>
          <a:p>
            <a:pPr indent="810260" algn="just">
              <a:spcAft>
                <a:spcPts val="0"/>
              </a:spcAft>
            </a:pP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参加者全員に参加賞があ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り</a:t>
            </a:r>
            <a:r>
              <a:rPr lang="ja-JP" altLang="ja-JP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ま</a:t>
            </a:r>
            <a:r>
              <a:rPr lang="ja-JP" altLang="en-US" sz="1600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す</a:t>
            </a:r>
            <a:endParaRPr lang="en-US" altLang="ja-JP" sz="16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 indent="810260" algn="just">
              <a:spcAft>
                <a:spcPts val="0"/>
              </a:spcAft>
            </a:pPr>
            <a:endParaRPr lang="en-US" altLang="ja-JP" sz="1400" kern="1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539C654-B9FB-4AC8-B7AE-CECABB7A3E6F}"/>
              </a:ext>
            </a:extLst>
          </p:cNvPr>
          <p:cNvSpPr/>
          <p:nvPr/>
        </p:nvSpPr>
        <p:spPr>
          <a:xfrm>
            <a:off x="9114065" y="5194447"/>
            <a:ext cx="46837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3</a:t>
            </a:r>
            <a:r>
              <a:rPr lang="ja-JP" altLang="en-US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23</a:t>
            </a:r>
            <a:r>
              <a:rPr lang="ja-JP" altLang="en-US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日・</a:t>
            </a:r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24</a:t>
            </a:r>
            <a:r>
              <a:rPr lang="ja-JP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</a:t>
            </a:r>
            <a:r>
              <a:rPr lang="ja-JP" altLang="en-US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・</a:t>
            </a:r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26</a:t>
            </a:r>
            <a:r>
              <a:rPr lang="ja-JP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日・</a:t>
            </a:r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27</a:t>
            </a:r>
            <a:r>
              <a:rPr lang="ja-JP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</a:t>
            </a:r>
            <a:r>
              <a:rPr lang="ja-JP" altLang="en-US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4</a:t>
            </a:r>
            <a:r>
              <a:rPr lang="ja-JP" altLang="ja-JP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日間）</a:t>
            </a:r>
            <a:endParaRPr lang="en-US" altLang="ja-JP" sz="2000" b="1" kern="100" dirty="0">
              <a:ln w="1270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000" b="1" kern="1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　　　　　　　　　　</a:t>
            </a:r>
            <a:r>
              <a:rPr lang="en-US" altLang="ja-JP" sz="1200" b="1" kern="10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２５日はお休みです。</a:t>
            </a:r>
            <a:endParaRPr lang="ja-JP" altLang="en-US" sz="120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196B8BCE-E7A2-422C-AB2E-1B4C55A3B789}"/>
              </a:ext>
            </a:extLst>
          </p:cNvPr>
          <p:cNvSpPr/>
          <p:nvPr/>
        </p:nvSpPr>
        <p:spPr>
          <a:xfrm>
            <a:off x="565181" y="6020851"/>
            <a:ext cx="5683209" cy="2721019"/>
          </a:xfrm>
          <a:prstGeom prst="roundRect">
            <a:avLst>
              <a:gd name="adj" fmla="val 35130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1B753E14-6FA0-420D-95AF-34D95DC711B2}"/>
              </a:ext>
            </a:extLst>
          </p:cNvPr>
          <p:cNvSpPr/>
          <p:nvPr/>
        </p:nvSpPr>
        <p:spPr>
          <a:xfrm>
            <a:off x="3813412" y="8678254"/>
            <a:ext cx="2511495" cy="990250"/>
          </a:xfrm>
          <a:prstGeom prst="roundRect">
            <a:avLst>
              <a:gd name="adj" fmla="val 50000"/>
            </a:avLst>
          </a:prstGeom>
          <a:solidFill>
            <a:srgbClr val="FF33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問い合せ・申込み先</a:t>
            </a:r>
            <a:endParaRPr kumimoji="1"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山目市民センター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☎２１</a:t>
            </a:r>
            <a:r>
              <a:rPr kumimoji="1" lang="en-US" altLang="ja-JP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２１０４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7EA5805-7D3C-4A35-8C1A-15EF8CC6B098}"/>
              </a:ext>
            </a:extLst>
          </p:cNvPr>
          <p:cNvSpPr/>
          <p:nvPr/>
        </p:nvSpPr>
        <p:spPr>
          <a:xfrm>
            <a:off x="135770" y="3043184"/>
            <a:ext cx="1279460" cy="1010691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開催日</a:t>
            </a:r>
            <a:endParaRPr kumimoji="1" lang="en-US" altLang="ja-JP" sz="2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kumimoji="1" lang="en-US" altLang="ja-JP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回）</a:t>
            </a:r>
            <a:endParaRPr kumimoji="1" lang="en-US" altLang="ja-JP" sz="2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　</a:t>
            </a:r>
          </a:p>
        </p:txBody>
      </p:sp>
      <p:pic>
        <p:nvPicPr>
          <p:cNvPr id="3" name="図 2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B341AEBD-D6D0-4753-B116-902E8B66CA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346" y="6633969"/>
            <a:ext cx="1469066" cy="1469066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6192F04-C917-47C3-AAA1-B2C9FA52448F}"/>
              </a:ext>
            </a:extLst>
          </p:cNvPr>
          <p:cNvSpPr/>
          <p:nvPr/>
        </p:nvSpPr>
        <p:spPr>
          <a:xfrm>
            <a:off x="0" y="237496"/>
            <a:ext cx="6743489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b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</a:t>
            </a:r>
            <a:br>
              <a:rPr lang="en-US" altLang="ja-JP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endParaRPr lang="ja-JP" altLang="en-US" sz="6400" dirty="0">
              <a:ln w="190500">
                <a:solidFill>
                  <a:schemeClr val="tx1"/>
                </a:solidFill>
              </a:ln>
            </a:endParaRPr>
          </a:p>
        </p:txBody>
      </p:sp>
      <p:pic>
        <p:nvPicPr>
          <p:cNvPr id="10" name="図 9" descr="白黒の写真に文字の書かれた紙&#10;&#10;低い精度で自動的に生成された説明">
            <a:extLst>
              <a:ext uri="{FF2B5EF4-FFF2-40B4-BE49-F238E27FC236}">
                <a16:creationId xmlns:a16="http://schemas.microsoft.com/office/drawing/2014/main" id="{1DE99BA8-F52D-43C0-9A56-74F5CDA4CA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90401" y="4522670"/>
            <a:ext cx="1353149" cy="1663708"/>
          </a:xfrm>
          <a:prstGeom prst="rect">
            <a:avLst/>
          </a:prstGeom>
        </p:spPr>
      </p:pic>
      <p:pic>
        <p:nvPicPr>
          <p:cNvPr id="1026" name="Picture 2" descr="将棋の駒イラスト（と金）">
            <a:extLst>
              <a:ext uri="{FF2B5EF4-FFF2-40B4-BE49-F238E27FC236}">
                <a16:creationId xmlns:a16="http://schemas.microsoft.com/office/drawing/2014/main" id="{1B4BBDC2-2B5D-43D6-B331-6A0186BBC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7678" y="5287893"/>
            <a:ext cx="1355205" cy="17069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図 16" descr="文字が書かれた看板&#10;&#10;自動的に生成された説明">
            <a:extLst>
              <a:ext uri="{FF2B5EF4-FFF2-40B4-BE49-F238E27FC236}">
                <a16:creationId xmlns:a16="http://schemas.microsoft.com/office/drawing/2014/main" id="{B7AD0DD7-B6DD-4B7F-A7E9-C611FA139F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1236">
            <a:off x="65850" y="87710"/>
            <a:ext cx="793145" cy="793145"/>
          </a:xfrm>
          <a:prstGeom prst="rect">
            <a:avLst/>
          </a:prstGeom>
        </p:spPr>
      </p:pic>
      <p:pic>
        <p:nvPicPr>
          <p:cNvPr id="29" name="図 28" descr="文字が書かれた看板&#10;&#10;自動的に生成された説明">
            <a:extLst>
              <a:ext uri="{FF2B5EF4-FFF2-40B4-BE49-F238E27FC236}">
                <a16:creationId xmlns:a16="http://schemas.microsoft.com/office/drawing/2014/main" id="{EDEDCB49-951C-4353-9EBF-D6E97E519C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8670" y="4493024"/>
            <a:ext cx="1341984" cy="134198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2" name="図 31" descr="文字が書かれた看板&#10;&#10;自動的に生成された説明">
            <a:extLst>
              <a:ext uri="{FF2B5EF4-FFF2-40B4-BE49-F238E27FC236}">
                <a16:creationId xmlns:a16="http://schemas.microsoft.com/office/drawing/2014/main" id="{FA5190D6-BC74-4A57-9698-6D4F18FBA5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5923" y="2470021"/>
            <a:ext cx="1341984" cy="1341984"/>
          </a:xfrm>
          <a:prstGeom prst="rect">
            <a:avLst/>
          </a:prstGeom>
        </p:spPr>
      </p:pic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EA2EE9F2-65FC-4DC0-99D7-9812A8C9113C}"/>
              </a:ext>
            </a:extLst>
          </p:cNvPr>
          <p:cNvSpPr/>
          <p:nvPr/>
        </p:nvSpPr>
        <p:spPr>
          <a:xfrm>
            <a:off x="1566792" y="3056305"/>
            <a:ext cx="1602854" cy="1053470"/>
          </a:xfrm>
          <a:custGeom>
            <a:avLst/>
            <a:gdLst>
              <a:gd name="connsiteX0" fmla="*/ 0 w 1602854"/>
              <a:gd name="connsiteY0" fmla="*/ 354061 h 1053470"/>
              <a:gd name="connsiteX1" fmla="*/ 354061 w 1602854"/>
              <a:gd name="connsiteY1" fmla="*/ 0 h 1053470"/>
              <a:gd name="connsiteX2" fmla="*/ 1248793 w 1602854"/>
              <a:gd name="connsiteY2" fmla="*/ 0 h 1053470"/>
              <a:gd name="connsiteX3" fmla="*/ 1602854 w 1602854"/>
              <a:gd name="connsiteY3" fmla="*/ 354061 h 1053470"/>
              <a:gd name="connsiteX4" fmla="*/ 1602854 w 1602854"/>
              <a:gd name="connsiteY4" fmla="*/ 699409 h 1053470"/>
              <a:gd name="connsiteX5" fmla="*/ 1248793 w 1602854"/>
              <a:gd name="connsiteY5" fmla="*/ 1053470 h 1053470"/>
              <a:gd name="connsiteX6" fmla="*/ 354061 w 1602854"/>
              <a:gd name="connsiteY6" fmla="*/ 1053470 h 1053470"/>
              <a:gd name="connsiteX7" fmla="*/ 0 w 1602854"/>
              <a:gd name="connsiteY7" fmla="*/ 699409 h 1053470"/>
              <a:gd name="connsiteX8" fmla="*/ 0 w 1602854"/>
              <a:gd name="connsiteY8" fmla="*/ 354061 h 105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2854" h="1053470" extrusionOk="0">
                <a:moveTo>
                  <a:pt x="0" y="354061"/>
                </a:moveTo>
                <a:cubicBezTo>
                  <a:pt x="-8053" y="164928"/>
                  <a:pt x="177268" y="29552"/>
                  <a:pt x="354061" y="0"/>
                </a:cubicBezTo>
                <a:cubicBezTo>
                  <a:pt x="502896" y="-68780"/>
                  <a:pt x="1082155" y="51724"/>
                  <a:pt x="1248793" y="0"/>
                </a:cubicBezTo>
                <a:cubicBezTo>
                  <a:pt x="1441328" y="2411"/>
                  <a:pt x="1589267" y="132087"/>
                  <a:pt x="1602854" y="354061"/>
                </a:cubicBezTo>
                <a:cubicBezTo>
                  <a:pt x="1621870" y="401136"/>
                  <a:pt x="1600826" y="619227"/>
                  <a:pt x="1602854" y="699409"/>
                </a:cubicBezTo>
                <a:cubicBezTo>
                  <a:pt x="1627507" y="923397"/>
                  <a:pt x="1470445" y="1052055"/>
                  <a:pt x="1248793" y="1053470"/>
                </a:cubicBezTo>
                <a:cubicBezTo>
                  <a:pt x="1004497" y="1066895"/>
                  <a:pt x="545236" y="1018459"/>
                  <a:pt x="354061" y="1053470"/>
                </a:cubicBezTo>
                <a:cubicBezTo>
                  <a:pt x="182164" y="1056167"/>
                  <a:pt x="18430" y="903549"/>
                  <a:pt x="0" y="699409"/>
                </a:cubicBezTo>
                <a:cubicBezTo>
                  <a:pt x="-28728" y="625047"/>
                  <a:pt x="-17542" y="407702"/>
                  <a:pt x="0" y="35406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772922437">
                  <a:prstGeom prst="roundRect">
                    <a:avLst>
                      <a:gd name="adj" fmla="val 33609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r>
              <a:rPr kumimoji="1" lang="en-US" altLang="ja-JP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２６</a:t>
            </a:r>
            <a:endParaRPr kumimoji="1" lang="en-US" altLang="ja-JP" sz="2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（金）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467132F6-5A07-4341-80C0-7672B0C54966}"/>
              </a:ext>
            </a:extLst>
          </p:cNvPr>
          <p:cNvSpPr/>
          <p:nvPr/>
        </p:nvSpPr>
        <p:spPr>
          <a:xfrm>
            <a:off x="3317976" y="3065420"/>
            <a:ext cx="1602854" cy="1053470"/>
          </a:xfrm>
          <a:custGeom>
            <a:avLst/>
            <a:gdLst>
              <a:gd name="connsiteX0" fmla="*/ 0 w 1602854"/>
              <a:gd name="connsiteY0" fmla="*/ 354061 h 1053470"/>
              <a:gd name="connsiteX1" fmla="*/ 354061 w 1602854"/>
              <a:gd name="connsiteY1" fmla="*/ 0 h 1053470"/>
              <a:gd name="connsiteX2" fmla="*/ 1248793 w 1602854"/>
              <a:gd name="connsiteY2" fmla="*/ 0 h 1053470"/>
              <a:gd name="connsiteX3" fmla="*/ 1602854 w 1602854"/>
              <a:gd name="connsiteY3" fmla="*/ 354061 h 1053470"/>
              <a:gd name="connsiteX4" fmla="*/ 1602854 w 1602854"/>
              <a:gd name="connsiteY4" fmla="*/ 699409 h 1053470"/>
              <a:gd name="connsiteX5" fmla="*/ 1248793 w 1602854"/>
              <a:gd name="connsiteY5" fmla="*/ 1053470 h 1053470"/>
              <a:gd name="connsiteX6" fmla="*/ 354061 w 1602854"/>
              <a:gd name="connsiteY6" fmla="*/ 1053470 h 1053470"/>
              <a:gd name="connsiteX7" fmla="*/ 0 w 1602854"/>
              <a:gd name="connsiteY7" fmla="*/ 699409 h 1053470"/>
              <a:gd name="connsiteX8" fmla="*/ 0 w 1602854"/>
              <a:gd name="connsiteY8" fmla="*/ 354061 h 105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2854" h="1053470" extrusionOk="0">
                <a:moveTo>
                  <a:pt x="0" y="354061"/>
                </a:moveTo>
                <a:cubicBezTo>
                  <a:pt x="-8053" y="164928"/>
                  <a:pt x="177268" y="29552"/>
                  <a:pt x="354061" y="0"/>
                </a:cubicBezTo>
                <a:cubicBezTo>
                  <a:pt x="502896" y="-68780"/>
                  <a:pt x="1082155" y="51724"/>
                  <a:pt x="1248793" y="0"/>
                </a:cubicBezTo>
                <a:cubicBezTo>
                  <a:pt x="1441328" y="2411"/>
                  <a:pt x="1589267" y="132087"/>
                  <a:pt x="1602854" y="354061"/>
                </a:cubicBezTo>
                <a:cubicBezTo>
                  <a:pt x="1621870" y="401136"/>
                  <a:pt x="1600826" y="619227"/>
                  <a:pt x="1602854" y="699409"/>
                </a:cubicBezTo>
                <a:cubicBezTo>
                  <a:pt x="1627507" y="923397"/>
                  <a:pt x="1470445" y="1052055"/>
                  <a:pt x="1248793" y="1053470"/>
                </a:cubicBezTo>
                <a:cubicBezTo>
                  <a:pt x="1004497" y="1066895"/>
                  <a:pt x="545236" y="1018459"/>
                  <a:pt x="354061" y="1053470"/>
                </a:cubicBezTo>
                <a:cubicBezTo>
                  <a:pt x="182164" y="1056167"/>
                  <a:pt x="18430" y="903549"/>
                  <a:pt x="0" y="699409"/>
                </a:cubicBezTo>
                <a:cubicBezTo>
                  <a:pt x="-28728" y="625047"/>
                  <a:pt x="-17542" y="407702"/>
                  <a:pt x="0" y="354061"/>
                </a:cubicBezTo>
                <a:close/>
              </a:path>
            </a:pathLst>
          </a:custGeom>
          <a:noFill/>
          <a:ln w="38100">
            <a:solidFill>
              <a:srgbClr val="FFFF00"/>
            </a:solidFill>
            <a:extLst>
              <a:ext uri="{C807C97D-BFC1-408E-A445-0C87EB9F89A2}">
                <ask:lineSketchStyleProps xmlns:ask="http://schemas.microsoft.com/office/drawing/2018/sketchyshapes" sd="1772922437">
                  <a:prstGeom prst="roundRect">
                    <a:avLst>
                      <a:gd name="adj" fmla="val 33609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r>
              <a:rPr kumimoji="1" lang="en-US" altLang="ja-JP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２９</a:t>
            </a:r>
            <a:endParaRPr kumimoji="1" lang="en-US" altLang="ja-JP" sz="2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（月）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8BB5F7AC-02B7-4013-8510-117694380CD5}"/>
              </a:ext>
            </a:extLst>
          </p:cNvPr>
          <p:cNvSpPr/>
          <p:nvPr/>
        </p:nvSpPr>
        <p:spPr>
          <a:xfrm>
            <a:off x="5069160" y="3052864"/>
            <a:ext cx="1602854" cy="1053470"/>
          </a:xfrm>
          <a:custGeom>
            <a:avLst/>
            <a:gdLst>
              <a:gd name="connsiteX0" fmla="*/ 0 w 1602854"/>
              <a:gd name="connsiteY0" fmla="*/ 354061 h 1053470"/>
              <a:gd name="connsiteX1" fmla="*/ 354061 w 1602854"/>
              <a:gd name="connsiteY1" fmla="*/ 0 h 1053470"/>
              <a:gd name="connsiteX2" fmla="*/ 1248793 w 1602854"/>
              <a:gd name="connsiteY2" fmla="*/ 0 h 1053470"/>
              <a:gd name="connsiteX3" fmla="*/ 1602854 w 1602854"/>
              <a:gd name="connsiteY3" fmla="*/ 354061 h 1053470"/>
              <a:gd name="connsiteX4" fmla="*/ 1602854 w 1602854"/>
              <a:gd name="connsiteY4" fmla="*/ 699409 h 1053470"/>
              <a:gd name="connsiteX5" fmla="*/ 1248793 w 1602854"/>
              <a:gd name="connsiteY5" fmla="*/ 1053470 h 1053470"/>
              <a:gd name="connsiteX6" fmla="*/ 354061 w 1602854"/>
              <a:gd name="connsiteY6" fmla="*/ 1053470 h 1053470"/>
              <a:gd name="connsiteX7" fmla="*/ 0 w 1602854"/>
              <a:gd name="connsiteY7" fmla="*/ 699409 h 1053470"/>
              <a:gd name="connsiteX8" fmla="*/ 0 w 1602854"/>
              <a:gd name="connsiteY8" fmla="*/ 354061 h 105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2854" h="1053470" extrusionOk="0">
                <a:moveTo>
                  <a:pt x="0" y="354061"/>
                </a:moveTo>
                <a:cubicBezTo>
                  <a:pt x="-8053" y="164928"/>
                  <a:pt x="177268" y="29552"/>
                  <a:pt x="354061" y="0"/>
                </a:cubicBezTo>
                <a:cubicBezTo>
                  <a:pt x="502896" y="-68780"/>
                  <a:pt x="1082155" y="51724"/>
                  <a:pt x="1248793" y="0"/>
                </a:cubicBezTo>
                <a:cubicBezTo>
                  <a:pt x="1441328" y="2411"/>
                  <a:pt x="1589267" y="132087"/>
                  <a:pt x="1602854" y="354061"/>
                </a:cubicBezTo>
                <a:cubicBezTo>
                  <a:pt x="1621870" y="401136"/>
                  <a:pt x="1600826" y="619227"/>
                  <a:pt x="1602854" y="699409"/>
                </a:cubicBezTo>
                <a:cubicBezTo>
                  <a:pt x="1627507" y="923397"/>
                  <a:pt x="1470445" y="1052055"/>
                  <a:pt x="1248793" y="1053470"/>
                </a:cubicBezTo>
                <a:cubicBezTo>
                  <a:pt x="1004497" y="1066895"/>
                  <a:pt x="545236" y="1018459"/>
                  <a:pt x="354061" y="1053470"/>
                </a:cubicBezTo>
                <a:cubicBezTo>
                  <a:pt x="182164" y="1056167"/>
                  <a:pt x="18430" y="903549"/>
                  <a:pt x="0" y="699409"/>
                </a:cubicBezTo>
                <a:cubicBezTo>
                  <a:pt x="-28728" y="625047"/>
                  <a:pt x="-17542" y="407702"/>
                  <a:pt x="0" y="354061"/>
                </a:cubicBezTo>
                <a:close/>
              </a:path>
            </a:pathLst>
          </a:custGeom>
          <a:noFill/>
          <a:ln w="381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772922437">
                  <a:prstGeom prst="roundRect">
                    <a:avLst>
                      <a:gd name="adj" fmla="val 33609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r>
              <a:rPr kumimoji="1" lang="en-US" altLang="ja-JP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３０</a:t>
            </a:r>
            <a:endParaRPr kumimoji="1" lang="en-US" altLang="ja-JP" sz="2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（火）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A51DE4E-1C5E-4996-8E7B-D47113EB57F8}"/>
              </a:ext>
            </a:extLst>
          </p:cNvPr>
          <p:cNvSpPr/>
          <p:nvPr/>
        </p:nvSpPr>
        <p:spPr>
          <a:xfrm>
            <a:off x="462422" y="6395596"/>
            <a:ext cx="5989990" cy="20912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en-US" altLang="ja-JP" sz="1800" b="1" kern="100" dirty="0"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〇主　催　　山目市民センター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開催場所　山目市民センター会議室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・創作室</a:t>
            </a:r>
            <a:endParaRPr lang="ja-JP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対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象　　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市内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小学生</a:t>
            </a: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定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員　　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１６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名</a:t>
            </a: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講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師　　一関</a:t>
            </a:r>
            <a:r>
              <a:rPr lang="ja-JP" altLang="ja-JP" sz="1400" b="1" kern="10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将棋同好会</a:t>
            </a:r>
            <a:r>
              <a:rPr lang="ja-JP" altLang="en-US" sz="1400" b="1" kern="10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会員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L="977900" indent="-977900"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〇参加料　　無料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L="977900" indent="-977900"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〇持ち物　　うわばき、水分補給用の飲み物、マスク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L="977900" indent="-977900"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〇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申込み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３月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２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日（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火</a:t>
            </a:r>
            <a:r>
              <a:rPr lang="ja-JP" altLang="ja-JP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）９時から</a:t>
            </a: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電話で受付け　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L="977900" indent="-977900"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　　　　　　定員になり次第締め切り</a:t>
            </a:r>
            <a:endParaRPr lang="en-US" altLang="ja-JP" sz="1400" b="1" kern="1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L="977900" indent="-977900" algn="just"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　　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EF8EBA8F-750C-4B00-B550-17C617CB5A2B}"/>
              </a:ext>
            </a:extLst>
          </p:cNvPr>
          <p:cNvSpPr/>
          <p:nvPr/>
        </p:nvSpPr>
        <p:spPr>
          <a:xfrm>
            <a:off x="342035" y="8741870"/>
            <a:ext cx="3086965" cy="864641"/>
          </a:xfrm>
          <a:prstGeom prst="roundRect">
            <a:avLst>
              <a:gd name="adj" fmla="val 50000"/>
            </a:avLst>
          </a:prstGeom>
          <a:solidFill>
            <a:srgbClr val="FFCCCC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u="sng" dirty="0">
                <a:solidFill>
                  <a:schemeClr val="tx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お　願　い</a:t>
            </a:r>
            <a:endParaRPr kumimoji="1" lang="en-US" altLang="ja-JP" sz="1400" u="sng" dirty="0">
              <a:solidFill>
                <a:schemeClr val="tx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感染症予防対策としてマスクの</a:t>
            </a:r>
            <a:endParaRPr kumimoji="1" lang="en-US" altLang="ja-JP" sz="1200" dirty="0">
              <a:solidFill>
                <a:schemeClr val="tx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着用、検温、手指の消毒を実施します。</a:t>
            </a:r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FE8BD510-1FF8-4F82-B7A3-4C1F35546C73}"/>
              </a:ext>
            </a:extLst>
          </p:cNvPr>
          <p:cNvSpPr/>
          <p:nvPr/>
        </p:nvSpPr>
        <p:spPr>
          <a:xfrm rot="601646">
            <a:off x="4907904" y="232770"/>
            <a:ext cx="1883023" cy="403103"/>
          </a:xfrm>
          <a:prstGeom prst="wedgeEllipseCallout">
            <a:avLst>
              <a:gd name="adj1" fmla="val -10908"/>
              <a:gd name="adj2" fmla="val 9086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参加者募集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E45163E4-BF1B-41EE-ABE7-B1291CD446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163" y="2234851"/>
            <a:ext cx="622566" cy="622566"/>
          </a:xfrm>
          <a:prstGeom prst="rect">
            <a:avLst/>
          </a:prstGeom>
        </p:spPr>
      </p:pic>
      <p:sp>
        <p:nvSpPr>
          <p:cNvPr id="2" name="楕円 1">
            <a:extLst>
              <a:ext uri="{FF2B5EF4-FFF2-40B4-BE49-F238E27FC236}">
                <a16:creationId xmlns:a16="http://schemas.microsoft.com/office/drawing/2014/main" id="{51E345C7-9EF5-4983-A27A-8A084D9436B0}"/>
              </a:ext>
            </a:extLst>
          </p:cNvPr>
          <p:cNvSpPr/>
          <p:nvPr/>
        </p:nvSpPr>
        <p:spPr>
          <a:xfrm>
            <a:off x="342035" y="4308887"/>
            <a:ext cx="421101" cy="772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日程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14A5548-E3CC-4C44-AD82-A5CC9A793713}"/>
              </a:ext>
            </a:extLst>
          </p:cNvPr>
          <p:cNvCxnSpPr/>
          <p:nvPr/>
        </p:nvCxnSpPr>
        <p:spPr>
          <a:xfrm>
            <a:off x="302525" y="2857417"/>
            <a:ext cx="6138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F238BF7-AABD-4033-889F-08E3D6C0892A}"/>
              </a:ext>
            </a:extLst>
          </p:cNvPr>
          <p:cNvSpPr/>
          <p:nvPr/>
        </p:nvSpPr>
        <p:spPr>
          <a:xfrm>
            <a:off x="0" y="181065"/>
            <a:ext cx="6743489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b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</a:t>
            </a:r>
            <a:br>
              <a:rPr lang="en-US" altLang="ja-JP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6400" dirty="0">
                <a:ln w="190500">
                  <a:solidFill>
                    <a:schemeClr val="tx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春休み将棋教室</a:t>
            </a:r>
            <a:endParaRPr lang="ja-JP" altLang="en-US" sz="6400" dirty="0">
              <a:ln w="190500">
                <a:solidFill>
                  <a:schemeClr val="tx1"/>
                </a:solidFill>
              </a:ln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11450BB-00AC-4179-BCB4-226EE1A19ABE}"/>
              </a:ext>
            </a:extLst>
          </p:cNvPr>
          <p:cNvSpPr/>
          <p:nvPr/>
        </p:nvSpPr>
        <p:spPr>
          <a:xfrm>
            <a:off x="425111" y="115208"/>
            <a:ext cx="6352453" cy="1631216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山目市民センター令和</a:t>
            </a: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年度少年事業</a:t>
            </a:r>
            <a:br>
              <a:rPr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</a:t>
            </a:r>
            <a:r>
              <a:rPr lang="ja-JP" altLang="en-US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　　　　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　ょ　う　ぎ</a:t>
            </a:r>
            <a:br>
              <a:rPr lang="en-US" altLang="ja-JP" sz="1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6400" dirty="0">
                <a:ln w="635">
                  <a:noFill/>
                </a:ln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春休み将棋教室</a:t>
            </a:r>
            <a:endParaRPr lang="ja-JP" altLang="en-US" sz="6400" dirty="0">
              <a:ln w="635">
                <a:noFill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09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703</Words>
  <Application>Microsoft Office PowerPoint</Application>
  <PresentationFormat>A4 210 x 297 mm</PresentationFormat>
  <Paragraphs>89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EPSON 太丸ゴシック体Ｂ</vt:lpstr>
      <vt:lpstr>HGP創英角ﾎﾟｯﾌﾟ体</vt:lpstr>
      <vt:lpstr>HGSｺﾞｼｯｸM</vt:lpstr>
      <vt:lpstr>HGS創英角ﾎﾟｯﾌﾟ体</vt:lpstr>
      <vt:lpstr>HGｺﾞｼｯｸM</vt:lpstr>
      <vt:lpstr>UD デジタル 教科書体 NP-R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mitk</dc:creator>
  <cp:lastModifiedBy>mitk</cp:lastModifiedBy>
  <cp:revision>65</cp:revision>
  <cp:lastPrinted>2021-02-18T04:34:53Z</cp:lastPrinted>
  <dcterms:created xsi:type="dcterms:W3CDTF">2020-01-15T04:14:12Z</dcterms:created>
  <dcterms:modified xsi:type="dcterms:W3CDTF">2021-02-18T05:29:48Z</dcterms:modified>
</cp:coreProperties>
</file>