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43A09"/>
    <a:srgbClr val="199325"/>
    <a:srgbClr val="FFCC00"/>
    <a:srgbClr val="FFFF66"/>
    <a:srgbClr val="D5F513"/>
    <a:srgbClr val="82C210"/>
    <a:srgbClr val="FFCCFF"/>
    <a:srgbClr val="14F419"/>
    <a:srgbClr val="739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2280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6B0B7-4760-44BB-8F3F-49A37EF7A8CB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57A65-AC03-42D9-A9D1-47BEAB218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01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499"/>
            </a:lvl2pPr>
            <a:lvl3pPr marL="685771" indent="0" algn="ctr">
              <a:buNone/>
              <a:defRPr sz="1351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200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26C8-F57B-419A-B681-80C384B3FCBC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C0C5-79C9-482E-B722-7CF91C445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40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26C8-F57B-419A-B681-80C384B3FCBC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C0C5-79C9-482E-B722-7CF91C445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8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26C8-F57B-419A-B681-80C384B3FCBC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C0C5-79C9-482E-B722-7CF91C445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22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26C8-F57B-419A-B681-80C384B3FCBC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C0C5-79C9-482E-B722-7CF91C445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53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77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26C8-F57B-419A-B681-80C384B3FCBC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C0C5-79C9-482E-B722-7CF91C445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09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26C8-F57B-419A-B681-80C384B3FCBC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C0C5-79C9-482E-B722-7CF91C445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13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26C8-F57B-419A-B681-80C384B3FCBC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C0C5-79C9-482E-B722-7CF91C445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31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26C8-F57B-419A-B681-80C384B3FCBC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C0C5-79C9-482E-B722-7CF91C445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51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26C8-F57B-419A-B681-80C384B3FCBC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C0C5-79C9-482E-B722-7CF91C445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897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26C8-F57B-419A-B681-80C384B3FCBC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C0C5-79C9-482E-B722-7CF91C445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2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886" indent="0">
              <a:buNone/>
              <a:defRPr sz="2100"/>
            </a:lvl2pPr>
            <a:lvl3pPr marL="685771" indent="0">
              <a:buNone/>
              <a:defRPr sz="1800"/>
            </a:lvl3pPr>
            <a:lvl4pPr marL="1028657" indent="0">
              <a:buNone/>
              <a:defRPr sz="1499"/>
            </a:lvl4pPr>
            <a:lvl5pPr marL="1371543" indent="0">
              <a:buNone/>
              <a:defRPr sz="1499"/>
            </a:lvl5pPr>
            <a:lvl6pPr marL="1714428" indent="0">
              <a:buNone/>
              <a:defRPr sz="1499"/>
            </a:lvl6pPr>
            <a:lvl7pPr marL="2057314" indent="0">
              <a:buNone/>
              <a:defRPr sz="1499"/>
            </a:lvl7pPr>
            <a:lvl8pPr marL="2400200" indent="0">
              <a:buNone/>
              <a:defRPr sz="1499"/>
            </a:lvl8pPr>
            <a:lvl9pPr marL="2743085" indent="0">
              <a:buNone/>
              <a:defRPr sz="149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26C8-F57B-419A-B681-80C384B3FCBC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C0C5-79C9-482E-B722-7CF91C445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7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326C8-F57B-419A-B681-80C384B3FCBC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CC0C5-79C9-482E-B722-7CF91C445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60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71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9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6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0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背景パターン&#10;&#10;自動的に生成された説明">
            <a:extLst>
              <a:ext uri="{FF2B5EF4-FFF2-40B4-BE49-F238E27FC236}">
                <a16:creationId xmlns:a16="http://schemas.microsoft.com/office/drawing/2014/main" id="{BE584DE5-34FC-46AA-97C7-73FE51F51D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8" t="2084" r="4342" b="8645"/>
          <a:stretch/>
        </p:blipFill>
        <p:spPr>
          <a:xfrm>
            <a:off x="-19639" y="-66705"/>
            <a:ext cx="6949089" cy="10445880"/>
          </a:xfrm>
          <a:prstGeom prst="rect">
            <a:avLst/>
          </a:prstGeom>
          <a:ln>
            <a:noFill/>
          </a:ln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DCD2880-8A8A-451E-8784-9965E8191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078" y="1954560"/>
            <a:ext cx="6134202" cy="224198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n-US" altLang="ja-JP" sz="1625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14400" b="1" dirty="0">
                <a:ln w="31750">
                  <a:solidFill>
                    <a:schemeClr val="bg1"/>
                  </a:solidFill>
                </a:ln>
                <a:latin typeface="HGP行書体" panose="03000600000000000000" pitchFamily="66" charset="-128"/>
                <a:ea typeface="HGP行書体" panose="03000600000000000000" pitchFamily="66" charset="-128"/>
              </a:rPr>
              <a:t>いけばな</a:t>
            </a:r>
            <a:br>
              <a:rPr lang="en-US" altLang="ja-JP" sz="13300" b="1" dirty="0">
                <a:ln w="31750">
                  <a:solidFill>
                    <a:schemeClr val="bg1"/>
                  </a:solidFill>
                </a:ln>
                <a:latin typeface="HGP行書体" panose="03000600000000000000" pitchFamily="66" charset="-128"/>
                <a:ea typeface="HGP行書体" panose="03000600000000000000" pitchFamily="66" charset="-128"/>
              </a:rPr>
            </a:br>
            <a:br>
              <a:rPr lang="en-US" altLang="ja-JP" sz="9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lang="en-US" altLang="ja-JP" sz="9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5444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　験　教　室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74D16C1-E558-4B81-B69A-CC5E1FCD6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394712" y="2682004"/>
            <a:ext cx="6017890" cy="1289198"/>
          </a:xfrm>
        </p:spPr>
        <p:txBody>
          <a:bodyPr>
            <a:noAutofit/>
          </a:bodyPr>
          <a:lstStyle/>
          <a:p>
            <a:pPr algn="l"/>
            <a:r>
              <a:rPr lang="ja-JP" altLang="en-US" sz="20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いけばな（生け花）という言葉は、「花を生かす、命を与える」という意味です。日本の伝統芸術のひとつ「いけばな」の基本を学び「いけばな」を体験してみませんか。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AB69C788-FC31-43B3-B76E-C42A6510C3BB}"/>
              </a:ext>
            </a:extLst>
          </p:cNvPr>
          <p:cNvSpPr/>
          <p:nvPr/>
        </p:nvSpPr>
        <p:spPr>
          <a:xfrm>
            <a:off x="243173" y="6674904"/>
            <a:ext cx="6134202" cy="2241984"/>
          </a:xfrm>
          <a:prstGeom prst="ellipse">
            <a:avLst/>
          </a:prstGeom>
          <a:solidFill>
            <a:srgbClr val="EA8A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solidFill>
                  <a:schemeClr val="tx1"/>
                </a:solidFill>
                <a:latin typeface="EPSON 丸ゴシック体Ｍ" panose="020F0509000000000000" pitchFamily="49" charset="-128"/>
                <a:ea typeface="EPSON 丸ゴシック体Ｍ" panose="020F0509000000000000" pitchFamily="49" charset="-128"/>
              </a:rPr>
              <a:t>講　師</a:t>
            </a:r>
            <a:endParaRPr kumimoji="1" lang="en-US" altLang="ja-JP" sz="3600" b="1" dirty="0">
              <a:solidFill>
                <a:schemeClr val="tx1"/>
              </a:solidFill>
              <a:latin typeface="EPSON 丸ゴシック体Ｍ" panose="020F0509000000000000" pitchFamily="49" charset="-128"/>
              <a:ea typeface="EPSON 丸ゴシック体Ｍ" panose="020F0509000000000000" pitchFamily="49" charset="-128"/>
            </a:endParaRPr>
          </a:p>
          <a:p>
            <a:pPr algn="ctr"/>
            <a:r>
              <a:rPr kumimoji="1" lang="ja-JP" altLang="en-US" sz="3600" b="1" dirty="0">
                <a:solidFill>
                  <a:schemeClr val="tx1"/>
                </a:solidFill>
                <a:latin typeface="EPSON 丸ゴシック体Ｍ" panose="020F0509000000000000" pitchFamily="49" charset="-128"/>
                <a:ea typeface="EPSON 丸ゴシック体Ｍ" panose="020F0509000000000000" pitchFamily="49" charset="-128"/>
              </a:rPr>
              <a:t>池坊華仙会</a:t>
            </a:r>
            <a:endParaRPr kumimoji="1" lang="en-US" altLang="ja-JP" sz="3600" b="1" dirty="0">
              <a:solidFill>
                <a:schemeClr val="tx1"/>
              </a:solidFill>
              <a:latin typeface="EPSON 丸ゴシック体Ｍ" panose="020F0509000000000000" pitchFamily="49" charset="-128"/>
              <a:ea typeface="EPSON 丸ゴシック体Ｍ" panose="020F0509000000000000" pitchFamily="49" charset="-128"/>
            </a:endParaRPr>
          </a:p>
          <a:p>
            <a:pPr algn="ctr"/>
            <a:r>
              <a:rPr kumimoji="1" lang="ja-JP" altLang="en-US" sz="3600" b="1" dirty="0">
                <a:solidFill>
                  <a:schemeClr val="tx1"/>
                </a:solidFill>
                <a:latin typeface="EPSON 丸ゴシック体Ｍ" panose="020F0509000000000000" pitchFamily="49" charset="-128"/>
                <a:ea typeface="EPSON 丸ゴシック体Ｍ" panose="020F0509000000000000" pitchFamily="49" charset="-128"/>
              </a:rPr>
              <a:t>千葉　まゆみ　さん</a:t>
            </a:r>
          </a:p>
        </p:txBody>
      </p:sp>
      <p:sp>
        <p:nvSpPr>
          <p:cNvPr id="22" name="字幕 2">
            <a:extLst>
              <a:ext uri="{FF2B5EF4-FFF2-40B4-BE49-F238E27FC236}">
                <a16:creationId xmlns:a16="http://schemas.microsoft.com/office/drawing/2014/main" id="{A1B1B7FB-C1E6-4A3A-B073-3403424D7150}"/>
              </a:ext>
            </a:extLst>
          </p:cNvPr>
          <p:cNvSpPr txBox="1">
            <a:spLocks/>
          </p:cNvSpPr>
          <p:nvPr/>
        </p:nvSpPr>
        <p:spPr>
          <a:xfrm>
            <a:off x="7595567" y="490560"/>
            <a:ext cx="5237293" cy="2713334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場　所　山目市民センター　創作室　　　　　</a:t>
            </a:r>
            <a:endParaRPr lang="en-US" altLang="ja-JP" sz="1463" b="1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l"/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定　員　</a:t>
            </a:r>
            <a:r>
              <a:rPr lang="en-US" altLang="ja-JP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15</a:t>
            </a:r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名（保護者の参加可）</a:t>
            </a:r>
            <a:endParaRPr lang="en-US" altLang="ja-JP" sz="1463" b="1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l"/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持ち物　うわばき、水分補給用飲み物、</a:t>
            </a:r>
            <a:endParaRPr lang="en-US" altLang="ja-JP" sz="1463" b="1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l"/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　　　マスク（花ハサミは用意します）</a:t>
            </a:r>
            <a:endParaRPr lang="en-US" altLang="ja-JP" sz="1463" b="1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l"/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申込み　</a:t>
            </a:r>
            <a:r>
              <a:rPr lang="en-US" altLang="ja-JP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10</a:t>
            </a:r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月</a:t>
            </a:r>
            <a:r>
              <a:rPr lang="en-US" altLang="ja-JP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5</a:t>
            </a:r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日（火）</a:t>
            </a:r>
            <a:r>
              <a:rPr lang="en-US" altLang="ja-JP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9</a:t>
            </a:r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：</a:t>
            </a:r>
            <a:r>
              <a:rPr lang="en-US" altLang="ja-JP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00</a:t>
            </a:r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から、</a:t>
            </a:r>
            <a:r>
              <a:rPr lang="en-US" altLang="ja-JP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10</a:t>
            </a:r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月</a:t>
            </a:r>
            <a:r>
              <a:rPr lang="en-US" altLang="ja-JP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20</a:t>
            </a:r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日（水）</a:t>
            </a:r>
            <a:endParaRPr lang="en-US" altLang="ja-JP" sz="1463" b="1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l"/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　　　　</a:t>
            </a:r>
            <a:r>
              <a:rPr lang="en-US" altLang="ja-JP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17</a:t>
            </a:r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：</a:t>
            </a:r>
            <a:r>
              <a:rPr lang="en-US" altLang="ja-JP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00</a:t>
            </a:r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まで電話で受付け。</a:t>
            </a:r>
            <a:endParaRPr lang="en-US" altLang="ja-JP" sz="1463" b="1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l"/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　　　（先着順で定員になり次第締め切）</a:t>
            </a:r>
            <a:endParaRPr lang="en-US" altLang="ja-JP" sz="1463" b="1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l"/>
            <a:r>
              <a:rPr lang="ja-JP" altLang="en-US" sz="1463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主　催　一関市山目市民センター　　　　　　　</a:t>
            </a:r>
            <a:endParaRPr lang="en-US" altLang="ja-JP" sz="1463" b="1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A73BF593-D843-44E7-AEF4-7DF98D06C360}"/>
              </a:ext>
            </a:extLst>
          </p:cNvPr>
          <p:cNvSpPr/>
          <p:nvPr/>
        </p:nvSpPr>
        <p:spPr>
          <a:xfrm>
            <a:off x="9022733" y="4740222"/>
            <a:ext cx="1538962" cy="832026"/>
          </a:xfrm>
          <a:prstGeom prst="ellipse">
            <a:avLst/>
          </a:prstGeom>
          <a:solidFill>
            <a:srgbClr val="73F5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参加費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６００円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（材料代）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4A86F870-2D18-4353-842D-5288547A8CE8}"/>
              </a:ext>
            </a:extLst>
          </p:cNvPr>
          <p:cNvSpPr/>
          <p:nvPr/>
        </p:nvSpPr>
        <p:spPr>
          <a:xfrm>
            <a:off x="8875765" y="3203894"/>
            <a:ext cx="1685930" cy="736795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対　象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市内小学生</a:t>
            </a:r>
          </a:p>
        </p:txBody>
      </p:sp>
      <p:pic>
        <p:nvPicPr>
          <p:cNvPr id="25" name="図 24" descr="花のデザイン&#10;&#10;自動的に生成された説明">
            <a:extLst>
              <a:ext uri="{FF2B5EF4-FFF2-40B4-BE49-F238E27FC236}">
                <a16:creationId xmlns:a16="http://schemas.microsoft.com/office/drawing/2014/main" id="{EEACF681-0969-48FD-B280-E9A760A692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"/>
                    </a14:imgEffect>
                    <a14:imgEffect>
                      <a14:brightnessContrast bright="20000"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134"/>
          <a:stretch/>
        </p:blipFill>
        <p:spPr>
          <a:xfrm rot="5400000">
            <a:off x="2414657" y="-898675"/>
            <a:ext cx="1907580" cy="6979107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2" name="四角形: 対角を丸める 11">
            <a:extLst>
              <a:ext uri="{FF2B5EF4-FFF2-40B4-BE49-F238E27FC236}">
                <a16:creationId xmlns:a16="http://schemas.microsoft.com/office/drawing/2014/main" id="{F59D97F6-2ABC-466A-8DBB-7A52B405E3A0}"/>
              </a:ext>
            </a:extLst>
          </p:cNvPr>
          <p:cNvSpPr/>
          <p:nvPr/>
        </p:nvSpPr>
        <p:spPr>
          <a:xfrm>
            <a:off x="-4354634" y="6160892"/>
            <a:ext cx="3170489" cy="109702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82C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63" b="1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Cavolini" panose="03000502040302020204" pitchFamily="66" charset="0"/>
              </a:rPr>
              <a:t>お問い合わせ・申込み</a:t>
            </a:r>
            <a:endParaRPr kumimoji="1" lang="en-US" altLang="ja-JP" sz="1463" b="1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Cavolini" panose="03000502040302020204" pitchFamily="66" charset="0"/>
            </a:endParaRPr>
          </a:p>
          <a:p>
            <a:pPr algn="ctr"/>
            <a:r>
              <a:rPr kumimoji="1" lang="ja-JP" altLang="en-US" sz="1463" b="1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Cavolini" panose="03000502040302020204" pitchFamily="66" charset="0"/>
              </a:rPr>
              <a:t>山目市民センター</a:t>
            </a:r>
            <a:endParaRPr kumimoji="1" lang="en-US" altLang="ja-JP" sz="1463" b="1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Cavolini" panose="03000502040302020204" pitchFamily="66" charset="0"/>
            </a:endParaRPr>
          </a:p>
          <a:p>
            <a:pPr algn="ctr"/>
            <a:r>
              <a:rPr kumimoji="1" lang="ja-JP" altLang="en-US" sz="1463" b="1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Cavolini" panose="03000502040302020204" pitchFamily="66" charset="0"/>
              </a:rPr>
              <a:t>電話　</a:t>
            </a:r>
            <a:r>
              <a:rPr kumimoji="1" lang="ja-JP" altLang="en-US" sz="1788" b="1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Cavolini" panose="03000502040302020204" pitchFamily="66" charset="0"/>
              </a:rPr>
              <a:t>２１－２１０４</a:t>
            </a:r>
            <a:endParaRPr kumimoji="1" lang="en-US" altLang="ja-JP" sz="1788" b="1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Cavolini" panose="03000502040302020204" pitchFamily="66" charset="0"/>
            </a:endParaRPr>
          </a:p>
          <a:p>
            <a:pPr algn="ctr"/>
            <a:endParaRPr kumimoji="1" lang="ja-JP" altLang="en-US" sz="1788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Cavolini" panose="03000502040302020204" pitchFamily="66" charset="0"/>
            </a:endParaRPr>
          </a:p>
        </p:txBody>
      </p:sp>
      <p:pic>
        <p:nvPicPr>
          <p:cNvPr id="18" name="図 17" descr="花が咲いてる絵&#10;&#10;中程度の精度で自動的に生成された説明">
            <a:extLst>
              <a:ext uri="{FF2B5EF4-FFF2-40B4-BE49-F238E27FC236}">
                <a16:creationId xmlns:a16="http://schemas.microsoft.com/office/drawing/2014/main" id="{FF856029-6784-49EC-9A47-14C70D6D3E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107" y="8002225"/>
            <a:ext cx="6818468" cy="1728343"/>
          </a:xfrm>
          <a:prstGeom prst="rect">
            <a:avLst/>
          </a:prstGeom>
        </p:spPr>
      </p:pic>
      <p:pic>
        <p:nvPicPr>
          <p:cNvPr id="20" name="図 19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2E857517-E888-4116-8004-8CD0982EBE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94" y="6561101"/>
            <a:ext cx="1325051" cy="1094367"/>
          </a:xfrm>
          <a:prstGeom prst="rect">
            <a:avLst/>
          </a:prstGeom>
        </p:spPr>
      </p:pic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4B846F83-3159-412F-96BC-F42A6DF11BAD}"/>
              </a:ext>
            </a:extLst>
          </p:cNvPr>
          <p:cNvSpPr/>
          <p:nvPr/>
        </p:nvSpPr>
        <p:spPr>
          <a:xfrm>
            <a:off x="10242595" y="7879086"/>
            <a:ext cx="1772940" cy="1216014"/>
          </a:xfrm>
          <a:prstGeom prst="roundRect">
            <a:avLst>
              <a:gd name="adj" fmla="val 46745"/>
            </a:avLst>
          </a:prstGeom>
          <a:solidFill>
            <a:srgbClr val="FFCCFF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u="sng" dirty="0">
                <a:solidFill>
                  <a:schemeClr val="tx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お願い</a:t>
            </a:r>
            <a:endParaRPr kumimoji="1" lang="en-US" altLang="ja-JP" sz="1400" u="sng" dirty="0">
              <a:solidFill>
                <a:schemeClr val="tx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感染症予防策としてマスクの着用、来館時の検温、手指の消毒を実施</a:t>
            </a:r>
            <a:endParaRPr kumimoji="1" lang="en-US" altLang="ja-JP" sz="1200" dirty="0">
              <a:solidFill>
                <a:schemeClr val="tx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します。</a:t>
            </a:r>
          </a:p>
        </p:txBody>
      </p:sp>
      <p:pic>
        <p:nvPicPr>
          <p:cNvPr id="27" name="図 26" descr="背景パターン が含まれている画像&#10;&#10;自動的に生成された説明">
            <a:extLst>
              <a:ext uri="{FF2B5EF4-FFF2-40B4-BE49-F238E27FC236}">
                <a16:creationId xmlns:a16="http://schemas.microsoft.com/office/drawing/2014/main" id="{A90A5DE7-148A-4505-8A6B-FE3B4CA24A7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66" t="32101" r="30379"/>
          <a:stretch/>
        </p:blipFill>
        <p:spPr>
          <a:xfrm>
            <a:off x="-2914947" y="6313646"/>
            <a:ext cx="362724" cy="688803"/>
          </a:xfrm>
          <a:prstGeom prst="rect">
            <a:avLst/>
          </a:prstGeom>
        </p:spPr>
      </p:pic>
      <p:pic>
        <p:nvPicPr>
          <p:cNvPr id="33" name="図 32" descr="アイコン&#10;&#10;自動的に生成された説明">
            <a:extLst>
              <a:ext uri="{FF2B5EF4-FFF2-40B4-BE49-F238E27FC236}">
                <a16:creationId xmlns:a16="http://schemas.microsoft.com/office/drawing/2014/main" id="{73BD79D7-11DD-42E5-A900-BE7EE7D813D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276378" y="5230866"/>
            <a:ext cx="263461" cy="229213"/>
          </a:xfrm>
          <a:prstGeom prst="rect">
            <a:avLst/>
          </a:prstGeom>
        </p:spPr>
      </p:pic>
      <p:pic>
        <p:nvPicPr>
          <p:cNvPr id="34" name="図 33" descr="アイコン&#10;&#10;自動的に生成された説明">
            <a:extLst>
              <a:ext uri="{FF2B5EF4-FFF2-40B4-BE49-F238E27FC236}">
                <a16:creationId xmlns:a16="http://schemas.microsoft.com/office/drawing/2014/main" id="{AC7235B5-B0FA-4B99-8C98-62F6C3AE6A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300864" y="4811041"/>
            <a:ext cx="263461" cy="229213"/>
          </a:xfrm>
          <a:prstGeom prst="rect">
            <a:avLst/>
          </a:prstGeom>
        </p:spPr>
      </p:pic>
      <p:pic>
        <p:nvPicPr>
          <p:cNvPr id="35" name="図 34" descr="アイコン&#10;&#10;自動的に生成された説明">
            <a:extLst>
              <a:ext uri="{FF2B5EF4-FFF2-40B4-BE49-F238E27FC236}">
                <a16:creationId xmlns:a16="http://schemas.microsoft.com/office/drawing/2014/main" id="{AB96439B-C61C-4091-B427-0ACAE67E38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860668" y="5964017"/>
            <a:ext cx="263461" cy="229213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29C4EEA3-19A3-47E6-A104-00CEB21DE2C9}"/>
              </a:ext>
            </a:extLst>
          </p:cNvPr>
          <p:cNvSpPr/>
          <p:nvPr/>
        </p:nvSpPr>
        <p:spPr>
          <a:xfrm>
            <a:off x="580835" y="4168031"/>
            <a:ext cx="5714302" cy="1428768"/>
          </a:xfrm>
          <a:prstGeom prst="roundRect">
            <a:avLst/>
          </a:prstGeom>
          <a:solidFill>
            <a:srgbClr val="82C210"/>
          </a:solidFill>
          <a:ln w="19050">
            <a:solidFill>
              <a:srgbClr val="199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n>
                  <a:solidFill>
                    <a:srgbClr val="739A12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　催　日　時　</a:t>
            </a:r>
            <a:endParaRPr kumimoji="1" lang="en-US" altLang="ja-JP" sz="2000" dirty="0">
              <a:ln>
                <a:solidFill>
                  <a:srgbClr val="739A12"/>
                </a:solidFill>
              </a:ln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4200" dirty="0">
                <a:ln>
                  <a:solidFill>
                    <a:srgbClr val="199325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kumimoji="1" lang="en-US" altLang="ja-JP" sz="4200" dirty="0">
                <a:ln>
                  <a:solidFill>
                    <a:srgbClr val="199325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4200" dirty="0">
                <a:ln>
                  <a:solidFill>
                    <a:srgbClr val="199325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kumimoji="1" lang="en-US" altLang="ja-JP" sz="4200" dirty="0">
                <a:ln>
                  <a:solidFill>
                    <a:srgbClr val="199325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kumimoji="1" lang="ja-JP" altLang="en-US" sz="4200" dirty="0">
                <a:ln>
                  <a:solidFill>
                    <a:srgbClr val="199325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4200" dirty="0">
                <a:ln>
                  <a:solidFill>
                    <a:srgbClr val="199325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kumimoji="1" lang="ja-JP" altLang="en-US" sz="4200" dirty="0">
                <a:ln>
                  <a:solidFill>
                    <a:srgbClr val="199325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日（土）</a:t>
            </a:r>
            <a:endParaRPr kumimoji="1" lang="en-US" altLang="ja-JP" sz="4200" dirty="0">
              <a:ln>
                <a:solidFill>
                  <a:srgbClr val="199325"/>
                </a:solidFill>
              </a:ln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en-US" altLang="ja-JP" sz="3400" dirty="0">
                <a:ln>
                  <a:solidFill>
                    <a:srgbClr val="199325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kumimoji="1" lang="ja-JP" altLang="en-US" sz="3400" dirty="0">
                <a:ln>
                  <a:solidFill>
                    <a:srgbClr val="199325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kumimoji="1" lang="en-US" altLang="ja-JP" sz="3400" dirty="0">
                <a:ln>
                  <a:solidFill>
                    <a:srgbClr val="199325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r>
              <a:rPr kumimoji="1" lang="ja-JP" altLang="en-US" sz="3400" dirty="0">
                <a:ln>
                  <a:solidFill>
                    <a:srgbClr val="199325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kumimoji="1" lang="en-US" altLang="ja-JP" sz="3400" dirty="0">
                <a:ln>
                  <a:solidFill>
                    <a:srgbClr val="199325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12</a:t>
            </a:r>
            <a:r>
              <a:rPr kumimoji="1" lang="ja-JP" altLang="en-US" sz="3400" dirty="0">
                <a:ln>
                  <a:solidFill>
                    <a:srgbClr val="199325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kumimoji="1" lang="en-US" altLang="ja-JP" sz="3400" dirty="0">
                <a:ln>
                  <a:solidFill>
                    <a:srgbClr val="199325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endParaRPr kumimoji="1" lang="ja-JP" altLang="en-US" sz="3400" dirty="0">
              <a:ln>
                <a:solidFill>
                  <a:srgbClr val="199325"/>
                </a:solidFill>
              </a:ln>
            </a:endParaRPr>
          </a:p>
        </p:txBody>
      </p:sp>
      <p:pic>
        <p:nvPicPr>
          <p:cNvPr id="1026" name="Picture 2" descr="ソース画像を表示">
            <a:extLst>
              <a:ext uri="{FF2B5EF4-FFF2-40B4-BE49-F238E27FC236}">
                <a16:creationId xmlns:a16="http://schemas.microsoft.com/office/drawing/2014/main" id="{91766449-18FF-4AA3-AF65-0A51FEF72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3711" y="3945674"/>
            <a:ext cx="674755" cy="67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ソース画像を表示">
            <a:extLst>
              <a:ext uri="{FF2B5EF4-FFF2-40B4-BE49-F238E27FC236}">
                <a16:creationId xmlns:a16="http://schemas.microsoft.com/office/drawing/2014/main" id="{E3ED6D54-089D-46AD-9EA8-D1124B82B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8938" y="6530282"/>
            <a:ext cx="327980" cy="32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ソース画像を表示">
            <a:extLst>
              <a:ext uri="{FF2B5EF4-FFF2-40B4-BE49-F238E27FC236}">
                <a16:creationId xmlns:a16="http://schemas.microsoft.com/office/drawing/2014/main" id="{ED245536-C8F7-4FE2-8230-6C13C4176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4648" y="7300510"/>
            <a:ext cx="327980" cy="32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ソース画像を表示">
            <a:extLst>
              <a:ext uri="{FF2B5EF4-FFF2-40B4-BE49-F238E27FC236}">
                <a16:creationId xmlns:a16="http://schemas.microsoft.com/office/drawing/2014/main" id="{A779973C-109A-4F6D-BFAF-3D689E7C2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4648" y="8866397"/>
            <a:ext cx="327980" cy="32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ソース画像を表示">
            <a:extLst>
              <a:ext uri="{FF2B5EF4-FFF2-40B4-BE49-F238E27FC236}">
                <a16:creationId xmlns:a16="http://schemas.microsoft.com/office/drawing/2014/main" id="{CA2046B6-F61B-4A43-981B-22E86EB92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2134" y="8365355"/>
            <a:ext cx="327980" cy="32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ソース画像を表示">
            <a:extLst>
              <a:ext uri="{FF2B5EF4-FFF2-40B4-BE49-F238E27FC236}">
                <a16:creationId xmlns:a16="http://schemas.microsoft.com/office/drawing/2014/main" id="{1FE01717-CDB1-441B-87E2-0C5F91027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9712" y="8147388"/>
            <a:ext cx="327980" cy="32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558B7B97-B46A-400A-8110-19B6F252A7BF}"/>
              </a:ext>
            </a:extLst>
          </p:cNvPr>
          <p:cNvSpPr/>
          <p:nvPr/>
        </p:nvSpPr>
        <p:spPr>
          <a:xfrm>
            <a:off x="604228" y="554048"/>
            <a:ext cx="5465756" cy="935492"/>
          </a:xfrm>
          <a:prstGeom prst="roundRect">
            <a:avLst>
              <a:gd name="adj" fmla="val 50000"/>
            </a:avLst>
          </a:prstGeom>
          <a:solidFill>
            <a:srgbClr val="043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lang="en-US" altLang="ja-JP" sz="3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sz="3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年度</a:t>
            </a:r>
            <a:endParaRPr lang="en-US" altLang="ja-JP" sz="3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山目市民センター少年事業　　　　</a:t>
            </a:r>
            <a:endParaRPr kumimoji="1" lang="ja-JP" altLang="en-US" sz="3000" dirty="0"/>
          </a:p>
        </p:txBody>
      </p:sp>
      <p:pic>
        <p:nvPicPr>
          <p:cNvPr id="6" name="図 5" descr="花のデザイン&#10;&#10;自動的に生成された説明">
            <a:extLst>
              <a:ext uri="{FF2B5EF4-FFF2-40B4-BE49-F238E27FC236}">
                <a16:creationId xmlns:a16="http://schemas.microsoft.com/office/drawing/2014/main" id="{F24FB151-34EF-4C0B-B911-06494C3599B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34"/>
          <a:stretch/>
        </p:blipFill>
        <p:spPr>
          <a:xfrm rot="16200000">
            <a:off x="2250741" y="1855917"/>
            <a:ext cx="2286654" cy="6979109"/>
          </a:xfrm>
          <a:prstGeom prst="rect">
            <a:avLst/>
          </a:prstGeom>
        </p:spPr>
      </p:pic>
      <p:pic>
        <p:nvPicPr>
          <p:cNvPr id="8" name="図 7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25825CBD-DF3C-4F01-80B7-462135107C9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065" y="6546822"/>
            <a:ext cx="1234762" cy="12327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70283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203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EPSON 丸ゴシック体Ｍ</vt:lpstr>
      <vt:lpstr>EPSON 太丸ゴシック体Ｂ</vt:lpstr>
      <vt:lpstr>HGP行書体</vt:lpstr>
      <vt:lpstr>HGP創英角ﾎﾟｯﾌﾟ体</vt:lpstr>
      <vt:lpstr>HG正楷書体-PRO</vt:lpstr>
      <vt:lpstr>UD デジタル 教科書体 NK-B</vt:lpstr>
      <vt:lpstr>UD デジタル 教科書体 NP-R</vt:lpstr>
      <vt:lpstr>游ゴシック</vt:lpstr>
      <vt:lpstr>Arial</vt:lpstr>
      <vt:lpstr>Calibri</vt:lpstr>
      <vt:lpstr>Calibri Light</vt:lpstr>
      <vt:lpstr>Office テーマ</vt:lpstr>
      <vt:lpstr> いけばな   体　験　教　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mitk</dc:creator>
  <cp:lastModifiedBy>mitk</cp:lastModifiedBy>
  <cp:revision>18</cp:revision>
  <cp:lastPrinted>2021-10-29T02:08:40Z</cp:lastPrinted>
  <dcterms:created xsi:type="dcterms:W3CDTF">2021-09-07T02:55:39Z</dcterms:created>
  <dcterms:modified xsi:type="dcterms:W3CDTF">2021-10-29T02:14:14Z</dcterms:modified>
</cp:coreProperties>
</file>