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6858000" cy="9906000" type="A4"/>
  <p:notesSz cx="7105650" cy="10237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9252"/>
    <a:srgbClr val="F2A068"/>
    <a:srgbClr val="EC7320"/>
    <a:srgbClr val="CD5D11"/>
    <a:srgbClr val="F19B61"/>
    <a:srgbClr val="FFFFCC"/>
    <a:srgbClr val="CCFFCC"/>
    <a:srgbClr val="2E2E8A"/>
    <a:srgbClr val="00FF99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31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9" y="4"/>
            <a:ext cx="3079729" cy="513783"/>
          </a:xfrm>
          <a:prstGeom prst="rect">
            <a:avLst/>
          </a:prstGeom>
        </p:spPr>
        <p:txBody>
          <a:bodyPr vert="horz" lIns="95444" tIns="47721" rIns="95444" bIns="4772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247" y="4"/>
            <a:ext cx="3079728" cy="513783"/>
          </a:xfrm>
          <a:prstGeom prst="rect">
            <a:avLst/>
          </a:prstGeom>
        </p:spPr>
        <p:txBody>
          <a:bodyPr vert="horz" lIns="95444" tIns="47721" rIns="95444" bIns="47721" rtlCol="0"/>
          <a:lstStyle>
            <a:lvl1pPr algn="r">
              <a:defRPr sz="1300"/>
            </a:lvl1pPr>
          </a:lstStyle>
          <a:p>
            <a:fld id="{FEF8D7CD-9850-40E6-B89D-69996103B35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7438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44" tIns="47721" rIns="95444" bIns="4772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066" y="4927052"/>
            <a:ext cx="5685525" cy="4031219"/>
          </a:xfrm>
          <a:prstGeom prst="rect">
            <a:avLst/>
          </a:prstGeom>
        </p:spPr>
        <p:txBody>
          <a:bodyPr vert="horz" lIns="95444" tIns="47721" rIns="95444" bIns="4772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9" y="9724007"/>
            <a:ext cx="3079729" cy="513783"/>
          </a:xfrm>
          <a:prstGeom prst="rect">
            <a:avLst/>
          </a:prstGeom>
        </p:spPr>
        <p:txBody>
          <a:bodyPr vert="horz" lIns="95444" tIns="47721" rIns="95444" bIns="4772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247" y="9724007"/>
            <a:ext cx="3079728" cy="513783"/>
          </a:xfrm>
          <a:prstGeom prst="rect">
            <a:avLst/>
          </a:prstGeom>
        </p:spPr>
        <p:txBody>
          <a:bodyPr vert="horz" lIns="95444" tIns="47721" rIns="95444" bIns="47721" rtlCol="0" anchor="b"/>
          <a:lstStyle>
            <a:lvl1pPr algn="r">
              <a:defRPr sz="1300"/>
            </a:lvl1pPr>
          </a:lstStyle>
          <a:p>
            <a:fld id="{F78319E2-CD14-431C-B14D-C46D340CDB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720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332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529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74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36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7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30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6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54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268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58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23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D4FB6-9494-4899-B26C-94B018246680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7B0B1-FC41-4583-BA3D-854EBBC79A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70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将棋の駒と四角の上下フレーム飾り枠イラスト | 無料イラスト かわいいフリー素材集 フレームぽけっと">
            <a:extLst>
              <a:ext uri="{FF2B5EF4-FFF2-40B4-BE49-F238E27FC236}">
                <a16:creationId xmlns:a16="http://schemas.microsoft.com/office/drawing/2014/main" id="{833659EE-CB46-6E10-7822-779D1F1A70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998"/>
          <a:stretch>
            <a:fillRect/>
          </a:stretch>
        </p:blipFill>
        <p:spPr bwMode="auto">
          <a:xfrm>
            <a:off x="0" y="8873990"/>
            <a:ext cx="6858000" cy="771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将棋の駒と四角の上下フレーム飾り枠イラスト | 無料イラスト かわいいフリー素材集 フレームぽけっと">
            <a:extLst>
              <a:ext uri="{FF2B5EF4-FFF2-40B4-BE49-F238E27FC236}">
                <a16:creationId xmlns:a16="http://schemas.microsoft.com/office/drawing/2014/main" id="{79BD5AC9-4E38-3BBA-7D3A-86B783839E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998"/>
          <a:stretch>
            <a:fillRect/>
          </a:stretch>
        </p:blipFill>
        <p:spPr bwMode="auto">
          <a:xfrm>
            <a:off x="0" y="0"/>
            <a:ext cx="6858000" cy="77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タイトル 3">
            <a:extLst>
              <a:ext uri="{FF2B5EF4-FFF2-40B4-BE49-F238E27FC236}">
                <a16:creationId xmlns:a16="http://schemas.microsoft.com/office/drawing/2014/main" id="{BBDBE27D-6C2E-B7C0-B83D-F40B47513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044" y="314303"/>
            <a:ext cx="5915025" cy="2806922"/>
          </a:xfrm>
          <a:prstGeom prst="rect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</a:t>
            </a:r>
            <a:endParaRPr lang="en-US" altLang="ja-JP" sz="22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山目市民センター令和</a:t>
            </a:r>
            <a:r>
              <a:rPr lang="en-US" altLang="ja-JP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年度少年事業</a:t>
            </a:r>
            <a:br>
              <a:rPr lang="en-US" altLang="ja-JP" sz="16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</a:br>
            <a:r>
              <a:rPr lang="ja-JP" altLang="en-US" sz="14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　</a:t>
            </a:r>
            <a:r>
              <a:rPr lang="ja-JP" altLang="en-US" sz="1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　　　　　　　　　　</a:t>
            </a:r>
            <a:endParaRPr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7000" dirty="0">
                <a:ln>
                  <a:solidFill>
                    <a:srgbClr val="00FF99"/>
                  </a:solidFill>
                </a:ln>
                <a:solidFill>
                  <a:srgbClr val="FF33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</a:t>
            </a:r>
            <a:r>
              <a:rPr lang="ja-JP" altLang="en-US" sz="7000" dirty="0">
                <a:ln>
                  <a:solidFill>
                    <a:srgbClr val="00FF99"/>
                  </a:solidFill>
                </a:ln>
                <a:solidFill>
                  <a:srgbClr val="00B0F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将棋教室</a:t>
            </a:r>
            <a:br>
              <a:rPr lang="en-US" altLang="ja-JP" sz="1200" dirty="0">
                <a:ln>
                  <a:solidFill>
                    <a:srgbClr val="FF3300"/>
                  </a:solidFill>
                </a:ln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</a:br>
            <a:endParaRPr lang="ja-JP" altLang="en-US" sz="6400" dirty="0">
              <a:ln w="635">
                <a:solidFill>
                  <a:srgbClr val="FF33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台形 6">
            <a:extLst>
              <a:ext uri="{FF2B5EF4-FFF2-40B4-BE49-F238E27FC236}">
                <a16:creationId xmlns:a16="http://schemas.microsoft.com/office/drawing/2014/main" id="{F032E2B4-B7F3-AC03-9DED-9E228E507748}"/>
              </a:ext>
            </a:extLst>
          </p:cNvPr>
          <p:cNvSpPr/>
          <p:nvPr/>
        </p:nvSpPr>
        <p:spPr>
          <a:xfrm>
            <a:off x="1693625" y="3476128"/>
            <a:ext cx="1374938" cy="974836"/>
          </a:xfrm>
          <a:prstGeom prst="trapezoid">
            <a:avLst>
              <a:gd name="adj" fmla="val 19845"/>
            </a:avLst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600" b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3/25</a:t>
            </a:r>
          </a:p>
          <a:p>
            <a:pPr algn="ctr"/>
            <a:r>
              <a:rPr kumimoji="1" lang="ja-JP" altLang="en-US" sz="2600" b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（水）</a:t>
            </a:r>
          </a:p>
        </p:txBody>
      </p:sp>
      <p:sp>
        <p:nvSpPr>
          <p:cNvPr id="9" name="二等辺三角形 8">
            <a:extLst>
              <a:ext uri="{FF2B5EF4-FFF2-40B4-BE49-F238E27FC236}">
                <a16:creationId xmlns:a16="http://schemas.microsoft.com/office/drawing/2014/main" id="{FA55B55F-9A3B-6C23-E83D-F47EDEECA1A7}"/>
              </a:ext>
            </a:extLst>
          </p:cNvPr>
          <p:cNvSpPr/>
          <p:nvPr/>
        </p:nvSpPr>
        <p:spPr>
          <a:xfrm>
            <a:off x="1897050" y="3245207"/>
            <a:ext cx="984562" cy="237376"/>
          </a:xfrm>
          <a:prstGeom prst="triangle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0ED6A9D-89CE-86DC-4328-FACEBB154338}"/>
              </a:ext>
            </a:extLst>
          </p:cNvPr>
          <p:cNvSpPr/>
          <p:nvPr/>
        </p:nvSpPr>
        <p:spPr>
          <a:xfrm>
            <a:off x="379218" y="2140554"/>
            <a:ext cx="602682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</a:t>
            </a:r>
            <a:r>
              <a:rPr lang="ja-JP" altLang="en-US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将棋は、年齢、性別、体力に関係なくルールを覚えれば誰でも楽しめるゲームです。右脳の活性化にもなり集中力がアップすると言われています。初心者も大歓迎</a:t>
            </a:r>
            <a:r>
              <a:rPr lang="en-US" altLang="ja-JP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!!</a:t>
            </a:r>
          </a:p>
          <a:p>
            <a:r>
              <a:rPr lang="ja-JP" altLang="en-US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みなさんの参加をおまちしております。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2DEE7F07-D6D0-7EFA-B06D-ED31DAA8EE68}"/>
              </a:ext>
            </a:extLst>
          </p:cNvPr>
          <p:cNvSpPr/>
          <p:nvPr/>
        </p:nvSpPr>
        <p:spPr>
          <a:xfrm>
            <a:off x="179147" y="3542963"/>
            <a:ext cx="1374938" cy="817618"/>
          </a:xfrm>
          <a:prstGeom prst="roundRect">
            <a:avLst/>
          </a:prstGeom>
          <a:noFill/>
          <a:ln>
            <a:solidFill>
              <a:srgbClr val="F092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dirty="0">
                <a:ln w="22225">
                  <a:noFill/>
                  <a:prstDash val="solid"/>
                </a:ln>
                <a:solidFill>
                  <a:schemeClr val="tx1"/>
                </a:solidFill>
              </a:rPr>
              <a:t>開催日</a:t>
            </a:r>
            <a:endParaRPr kumimoji="1" lang="en-US" altLang="ja-JP" sz="2200" b="1" dirty="0">
              <a:ln w="22225">
                <a:noFill/>
                <a:prstDash val="solid"/>
              </a:ln>
              <a:solidFill>
                <a:schemeClr val="tx1"/>
              </a:solidFill>
            </a:endParaRPr>
          </a:p>
          <a:p>
            <a:pPr algn="ctr"/>
            <a:r>
              <a:rPr kumimoji="1" lang="ja-JP" altLang="en-US" sz="2200" b="1" dirty="0">
                <a:ln w="22225">
                  <a:noFill/>
                  <a:prstDash val="solid"/>
                </a:ln>
                <a:solidFill>
                  <a:schemeClr val="tx1"/>
                </a:solidFill>
              </a:rPr>
              <a:t>令和</a:t>
            </a:r>
            <a:r>
              <a:rPr kumimoji="1" lang="en-US" altLang="ja-JP" sz="2200" b="1" dirty="0">
                <a:ln w="22225">
                  <a:noFill/>
                  <a:prstDash val="solid"/>
                </a:ln>
                <a:solidFill>
                  <a:schemeClr val="tx1"/>
                </a:solidFill>
              </a:rPr>
              <a:t>8</a:t>
            </a:r>
            <a:r>
              <a:rPr kumimoji="1" lang="ja-JP" altLang="en-US" sz="2200" b="1" dirty="0">
                <a:ln w="22225">
                  <a:noFill/>
                  <a:prstDash val="solid"/>
                </a:ln>
                <a:solidFill>
                  <a:schemeClr val="tx1"/>
                </a:solidFill>
              </a:rPr>
              <a:t>年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720865B-58B0-252C-D0EF-01606B3DB56B}"/>
              </a:ext>
            </a:extLst>
          </p:cNvPr>
          <p:cNvSpPr/>
          <p:nvPr/>
        </p:nvSpPr>
        <p:spPr>
          <a:xfrm>
            <a:off x="1264890" y="4164028"/>
            <a:ext cx="5413963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2800" b="1" kern="100" dirty="0">
                <a:latin typeface="+mj-ea"/>
                <a:cs typeface="Times New Roman" panose="02020603050405020304" pitchFamily="18" charset="0"/>
              </a:rPr>
              <a:t>　　　</a:t>
            </a:r>
            <a:r>
              <a:rPr lang="ja-JP" altLang="ja-JP" sz="2800" b="1" kern="100" dirty="0">
                <a:latin typeface="EPSON 太丸ゴシック体Ｂ" panose="020F0709000000000000" pitchFamily="49" charset="-128"/>
                <a:ea typeface="EPSON 太丸ゴシック体Ｂ" panose="020F0709000000000000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2000" b="1" kern="100" dirty="0">
                <a:latin typeface="EPSON 太丸ゴシック体Ｂ" panose="020F0709000000000000" pitchFamily="49" charset="-128"/>
                <a:ea typeface="EPSON 太丸ゴシック体Ｂ" panose="020F0709000000000000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2000" b="1" kern="100" dirty="0">
                <a:latin typeface="EPSON 太丸ゴシック体Ｂ" panose="020F0709000000000000" pitchFamily="49" charset="-128"/>
                <a:ea typeface="EPSON 太丸ゴシック体Ｂ" panose="020F0709000000000000" pitchFamily="49" charset="-128"/>
                <a:cs typeface="Times New Roman" panose="02020603050405020304" pitchFamily="18" charset="0"/>
              </a:rPr>
              <a:t>　</a:t>
            </a:r>
            <a:endParaRPr lang="en-US" altLang="ja-JP" sz="2000" b="1" kern="100" dirty="0">
              <a:latin typeface="EPSON 太丸ゴシック体Ｂ" panose="020F0709000000000000" pitchFamily="49" charset="-128"/>
              <a:ea typeface="EPSON 太丸ゴシック体Ｂ" panose="020F0709000000000000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25</a:t>
            </a:r>
            <a:r>
              <a:rPr lang="ja-JP" altLang="en-US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日・</a:t>
            </a:r>
            <a:r>
              <a:rPr lang="en-US" altLang="ja-JP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26</a:t>
            </a:r>
            <a:r>
              <a:rPr lang="ja-JP" altLang="en-US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日　</a:t>
            </a:r>
            <a:r>
              <a:rPr lang="ja-JP" altLang="en-US" sz="1400" b="1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９：３０～１２</a:t>
            </a:r>
            <a:r>
              <a:rPr lang="en-US" altLang="ja-JP" sz="1400" b="1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:</a:t>
            </a:r>
            <a:r>
              <a:rPr lang="ja-JP" altLang="en-US" sz="1400" b="1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００</a:t>
            </a:r>
            <a:endParaRPr lang="en-US" altLang="ja-JP" sz="1400" b="1" kern="1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altLang="ja-JP" sz="14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将棋ルール</a:t>
            </a:r>
            <a:r>
              <a:rPr lang="ja-JP" altLang="en-US" sz="14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説明</a:t>
            </a:r>
            <a:r>
              <a:rPr lang="ja-JP" altLang="ja-JP" sz="14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、対局、詰将棋</a:t>
            </a:r>
            <a:r>
              <a:rPr lang="ja-JP" altLang="en-US" sz="14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、級位検定</a:t>
            </a:r>
            <a:endParaRPr lang="en-US" altLang="ja-JP" sz="1400" kern="1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27</a:t>
            </a:r>
            <a:r>
              <a:rPr lang="ja-JP" altLang="en-US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日</a:t>
            </a:r>
            <a:r>
              <a:rPr lang="ja-JP" altLang="ja-JP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≪将棋大会≫</a:t>
            </a:r>
            <a:endParaRPr lang="en-US" altLang="ja-JP" sz="1600" kern="1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　　　　◇</a:t>
            </a:r>
            <a:r>
              <a:rPr lang="ja-JP" altLang="ja-JP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開会式　</a:t>
            </a:r>
            <a:r>
              <a:rPr lang="ja-JP" altLang="ja-JP" sz="1400" b="1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９：３０～</a:t>
            </a:r>
            <a:endParaRPr lang="en-US" altLang="ja-JP" sz="1400" b="1" kern="1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　　　　◇</a:t>
            </a:r>
            <a:r>
              <a:rPr lang="ja-JP" altLang="ja-JP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表彰</a:t>
            </a:r>
            <a:r>
              <a:rPr lang="ja-JP" altLang="en-US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式</a:t>
            </a:r>
            <a:r>
              <a:rPr lang="ja-JP" altLang="ja-JP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・閉会式　</a:t>
            </a:r>
            <a:r>
              <a:rPr lang="ja-JP" altLang="ja-JP" sz="14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１１：３</a:t>
            </a:r>
            <a:r>
              <a:rPr lang="ja-JP" altLang="en-US" sz="14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５</a:t>
            </a:r>
            <a:r>
              <a:rPr lang="ja-JP" altLang="ja-JP" sz="14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～１２：００</a:t>
            </a:r>
          </a:p>
          <a:p>
            <a:pPr indent="810260" algn="just">
              <a:spcAft>
                <a:spcPts val="0"/>
              </a:spcAft>
            </a:pPr>
            <a:r>
              <a:rPr lang="ja-JP" altLang="ja-JP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6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（</a:t>
            </a:r>
            <a:r>
              <a:rPr lang="ja-JP" altLang="ja-JP" sz="14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参加者全員に参加賞があ</a:t>
            </a:r>
            <a:r>
              <a:rPr lang="ja-JP" altLang="en-US" sz="14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り</a:t>
            </a:r>
            <a:r>
              <a:rPr lang="ja-JP" altLang="ja-JP" sz="14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ま</a:t>
            </a:r>
            <a:r>
              <a:rPr lang="ja-JP" altLang="en-US" sz="1400" kern="1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す。）</a:t>
            </a:r>
            <a:endParaRPr lang="en-US" altLang="ja-JP" sz="1400" kern="1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indent="810260" algn="just">
              <a:spcAft>
                <a:spcPts val="0"/>
              </a:spcAft>
            </a:pPr>
            <a:endParaRPr lang="en-US" altLang="ja-JP" sz="1400" kern="100" dirty="0">
              <a:latin typeface="EPSON 太丸ゴシック体Ｂ" panose="020F0709000000000000" pitchFamily="49" charset="-128"/>
              <a:ea typeface="EPSON 太丸ゴシック体Ｂ" panose="020F0709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68EB9266-C8DD-CACB-C8CB-73BAF7A8A17A}"/>
              </a:ext>
            </a:extLst>
          </p:cNvPr>
          <p:cNvSpPr/>
          <p:nvPr/>
        </p:nvSpPr>
        <p:spPr>
          <a:xfrm>
            <a:off x="991487" y="6228676"/>
            <a:ext cx="4875019" cy="20499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endParaRPr lang="en-US" altLang="ja-JP" sz="1800" b="1" kern="100" dirty="0">
              <a:latin typeface="HGｺﾞｼｯｸM" panose="020B0609000000000000" pitchFamily="49" charset="-128"/>
              <a:ea typeface="HGｺﾞｼｯｸM" panose="020B0609000000000000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〇主　催　　山目市民センター</a:t>
            </a:r>
            <a:endParaRPr lang="en-US" altLang="ja-JP" sz="1400" b="1" kern="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〇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場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所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山目市民センター会議室</a:t>
            </a:r>
          </a:p>
          <a:p>
            <a:pPr algn="just">
              <a:spcAft>
                <a:spcPts val="0"/>
              </a:spcAft>
            </a:pP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〇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対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象　　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市内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小学生</a:t>
            </a:r>
          </a:p>
          <a:p>
            <a:pPr algn="just">
              <a:spcAft>
                <a:spcPts val="0"/>
              </a:spcAft>
            </a:pP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〇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定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員　　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１６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名</a:t>
            </a:r>
          </a:p>
          <a:p>
            <a:pPr algn="just">
              <a:spcAft>
                <a:spcPts val="0"/>
              </a:spcAft>
            </a:pP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〇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講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師　　一関将棋同好会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会員</a:t>
            </a:r>
            <a:endParaRPr lang="en-US" altLang="ja-JP" sz="1400" b="1" kern="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marL="977900" indent="-977900" algn="just">
              <a:spcAft>
                <a:spcPts val="0"/>
              </a:spcAft>
            </a:pP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〇参加料　　無料</a:t>
            </a:r>
            <a:endParaRPr lang="en-US" altLang="ja-JP" sz="1400" b="1" kern="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marL="977900" indent="-977900" algn="just">
              <a:spcAft>
                <a:spcPts val="0"/>
              </a:spcAft>
            </a:pP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〇持ち物　　うわばき、筆記用具、水分補給用の飲み物</a:t>
            </a:r>
            <a:endParaRPr lang="en-US" altLang="ja-JP" sz="1400" b="1" kern="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marL="977900" indent="-977900" algn="just">
              <a:spcAft>
                <a:spcPts val="0"/>
              </a:spcAft>
            </a:pP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〇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申込み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　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３月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３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日（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火</a:t>
            </a:r>
            <a:r>
              <a:rPr lang="ja-JP" altLang="ja-JP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）９時から</a:t>
            </a: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電話で受付け　</a:t>
            </a:r>
            <a:endParaRPr lang="en-US" altLang="ja-JP" sz="1400" b="1" kern="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marL="977900" indent="-977900" algn="just">
              <a:spcAft>
                <a:spcPts val="0"/>
              </a:spcAft>
            </a:pPr>
            <a:r>
              <a:rPr lang="ja-JP" altLang="en-US" sz="1400" b="1" kern="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　　　　　　定員になり次第締め切ります</a:t>
            </a:r>
            <a:endParaRPr lang="en-US" altLang="ja-JP" sz="1400" b="1" kern="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marL="977900" indent="-977900" algn="just">
              <a:spcAft>
                <a:spcPts val="0"/>
              </a:spcAft>
            </a:pPr>
            <a:r>
              <a:rPr lang="ja-JP" altLang="en-US" sz="1400" kern="100" dirty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Times New Roman" panose="02020603050405020304" pitchFamily="18" charset="0"/>
              </a:rPr>
              <a:t>　　　　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1" name="台形 20">
            <a:extLst>
              <a:ext uri="{FF2B5EF4-FFF2-40B4-BE49-F238E27FC236}">
                <a16:creationId xmlns:a16="http://schemas.microsoft.com/office/drawing/2014/main" id="{F7C7989D-C599-AD1D-11D9-45A16E5B9053}"/>
              </a:ext>
            </a:extLst>
          </p:cNvPr>
          <p:cNvSpPr/>
          <p:nvPr/>
        </p:nvSpPr>
        <p:spPr>
          <a:xfrm>
            <a:off x="3347644" y="3476128"/>
            <a:ext cx="1374938" cy="974836"/>
          </a:xfrm>
          <a:prstGeom prst="trapezoid">
            <a:avLst>
              <a:gd name="adj" fmla="val 19845"/>
            </a:avLst>
          </a:prstGeom>
          <a:solidFill>
            <a:srgbClr val="F2A0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600" b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3/26</a:t>
            </a:r>
          </a:p>
          <a:p>
            <a:pPr algn="ctr"/>
            <a:r>
              <a:rPr kumimoji="1" lang="ja-JP" altLang="en-US" sz="2600" b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（木）</a:t>
            </a:r>
          </a:p>
        </p:txBody>
      </p:sp>
      <p:sp>
        <p:nvSpPr>
          <p:cNvPr id="22" name="台形 21">
            <a:extLst>
              <a:ext uri="{FF2B5EF4-FFF2-40B4-BE49-F238E27FC236}">
                <a16:creationId xmlns:a16="http://schemas.microsoft.com/office/drawing/2014/main" id="{2FF869BF-32E0-0283-F4AD-6FE28D28F808}"/>
              </a:ext>
            </a:extLst>
          </p:cNvPr>
          <p:cNvSpPr/>
          <p:nvPr/>
        </p:nvSpPr>
        <p:spPr>
          <a:xfrm>
            <a:off x="4999116" y="3473625"/>
            <a:ext cx="1374938" cy="974836"/>
          </a:xfrm>
          <a:prstGeom prst="trapezoid">
            <a:avLst>
              <a:gd name="adj" fmla="val 19845"/>
            </a:avLst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600" b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3/27</a:t>
            </a:r>
          </a:p>
          <a:p>
            <a:pPr algn="ctr"/>
            <a:r>
              <a:rPr kumimoji="1" lang="ja-JP" altLang="en-US" sz="2600" b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（金）</a:t>
            </a:r>
          </a:p>
        </p:txBody>
      </p:sp>
      <p:sp>
        <p:nvSpPr>
          <p:cNvPr id="23" name="二等辺三角形 22">
            <a:extLst>
              <a:ext uri="{FF2B5EF4-FFF2-40B4-BE49-F238E27FC236}">
                <a16:creationId xmlns:a16="http://schemas.microsoft.com/office/drawing/2014/main" id="{15C2ABFF-13C9-FE2B-933F-DEED2361A856}"/>
              </a:ext>
            </a:extLst>
          </p:cNvPr>
          <p:cNvSpPr/>
          <p:nvPr/>
        </p:nvSpPr>
        <p:spPr>
          <a:xfrm>
            <a:off x="3542832" y="3245207"/>
            <a:ext cx="984562" cy="237376"/>
          </a:xfrm>
          <a:prstGeom prst="triangle">
            <a:avLst/>
          </a:prstGeom>
          <a:solidFill>
            <a:srgbClr val="F2A0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二等辺三角形 23">
            <a:extLst>
              <a:ext uri="{FF2B5EF4-FFF2-40B4-BE49-F238E27FC236}">
                <a16:creationId xmlns:a16="http://schemas.microsoft.com/office/drawing/2014/main" id="{5C3EB9B2-D73F-8F6E-4F52-D9A5FEF5C192}"/>
              </a:ext>
            </a:extLst>
          </p:cNvPr>
          <p:cNvSpPr/>
          <p:nvPr/>
        </p:nvSpPr>
        <p:spPr>
          <a:xfrm>
            <a:off x="5194304" y="3245207"/>
            <a:ext cx="984562" cy="237376"/>
          </a:xfrm>
          <a:prstGeom prst="triangle">
            <a:avLst/>
          </a:prstGeom>
          <a:solidFill>
            <a:srgbClr val="EC73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AEC029E6-3044-B063-310F-38C6154235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262" y="7949368"/>
            <a:ext cx="974836" cy="974836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5ED95CC5-DFD9-8E70-0760-9F47EEE401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18" y="1032010"/>
            <a:ext cx="2572312" cy="1180036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2F19300C-F101-6CF7-7038-D66973B3F6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18" y="4886864"/>
            <a:ext cx="715686" cy="5371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4AAD3A0-B8A3-6F34-DF7A-62CA3E6C5B0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99" y="2721443"/>
            <a:ext cx="1736917" cy="521075"/>
          </a:xfrm>
          <a:prstGeom prst="rect">
            <a:avLst/>
          </a:prstGeom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A58FE73-1DE7-E142-9E56-CC2890FE63B0}"/>
              </a:ext>
            </a:extLst>
          </p:cNvPr>
          <p:cNvSpPr/>
          <p:nvPr/>
        </p:nvSpPr>
        <p:spPr>
          <a:xfrm>
            <a:off x="4943588" y="2797200"/>
            <a:ext cx="1374938" cy="357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参加者募集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53378917-85F9-09D8-DF98-3C7044302B86}"/>
              </a:ext>
            </a:extLst>
          </p:cNvPr>
          <p:cNvSpPr/>
          <p:nvPr/>
        </p:nvSpPr>
        <p:spPr>
          <a:xfrm>
            <a:off x="1485002" y="8340227"/>
            <a:ext cx="3963297" cy="533763"/>
          </a:xfrm>
          <a:prstGeom prst="roundRect">
            <a:avLst>
              <a:gd name="adj" fmla="val 50000"/>
            </a:avLst>
          </a:prstGeom>
          <a:solidFill>
            <a:srgbClr val="F0925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問い合せ・申込み先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山目市民センター　</a:t>
            </a:r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☎２１</a:t>
            </a:r>
            <a:r>
              <a:rPr kumimoji="1" lang="en-US" altLang="ja-JP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-</a:t>
            </a:r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２１０４</a:t>
            </a:r>
          </a:p>
        </p:txBody>
      </p:sp>
    </p:spTree>
    <p:extLst>
      <p:ext uri="{BB962C8B-B14F-4D97-AF65-F5344CB8AC3E}">
        <p14:creationId xmlns:p14="http://schemas.microsoft.com/office/powerpoint/2010/main" val="283339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1348</TotalTime>
  <Words>209</Words>
  <Application>Microsoft Office PowerPoint</Application>
  <PresentationFormat>A4 210 x 297 mm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UDゴシック</vt:lpstr>
      <vt:lpstr>EPSON 太丸ゴシック体Ｂ</vt:lpstr>
      <vt:lpstr>HGP創英角ﾎﾟｯﾌﾟ体</vt:lpstr>
      <vt:lpstr>HGS創英角ﾎﾟｯﾌﾟ体</vt:lpstr>
      <vt:lpstr>HGｺﾞｼｯｸM</vt:lpstr>
      <vt:lpstr>UD デジタル 教科書体 NP-R</vt:lpstr>
      <vt:lpstr>游ゴシック</vt:lpstr>
      <vt:lpstr>Arial</vt:lpstr>
      <vt:lpstr>Calibri</vt:lpstr>
      <vt:lpstr>Calibri Light</vt:lpstr>
      <vt:lpstr>Office テーマ</vt:lpstr>
      <vt:lpstr>　　　 山目市民センター令和7年度少年事業 　　　　　　　　　　　　　　　　　 　　　将棋教室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mitk</dc:creator>
  <cp:lastModifiedBy>yamacen6</cp:lastModifiedBy>
  <cp:revision>108</cp:revision>
  <cp:lastPrinted>2026-02-20T04:23:57Z</cp:lastPrinted>
  <dcterms:created xsi:type="dcterms:W3CDTF">2020-01-15T04:14:12Z</dcterms:created>
  <dcterms:modified xsi:type="dcterms:W3CDTF">2026-02-20T05:55:31Z</dcterms:modified>
</cp:coreProperties>
</file>